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25"/>
  </p:notesMasterIdLst>
  <p:sldIdLst>
    <p:sldId id="256" r:id="rId5"/>
    <p:sldId id="257" r:id="rId6"/>
    <p:sldId id="258" r:id="rId7"/>
    <p:sldId id="284" r:id="rId8"/>
    <p:sldId id="288" r:id="rId9"/>
    <p:sldId id="280" r:id="rId10"/>
    <p:sldId id="273" r:id="rId11"/>
    <p:sldId id="281" r:id="rId12"/>
    <p:sldId id="276" r:id="rId13"/>
    <p:sldId id="278" r:id="rId14"/>
    <p:sldId id="289" r:id="rId15"/>
    <p:sldId id="279" r:id="rId16"/>
    <p:sldId id="287" r:id="rId17"/>
    <p:sldId id="293" r:id="rId18"/>
    <p:sldId id="277" r:id="rId19"/>
    <p:sldId id="286" r:id="rId20"/>
    <p:sldId id="261" r:id="rId21"/>
    <p:sldId id="259" r:id="rId22"/>
    <p:sldId id="292" r:id="rId23"/>
    <p:sldId id="291" r:id="rId24"/>
  </p:sldIdLst>
  <p:sldSz cx="18288000" cy="10287000"/>
  <p:notesSz cx="6858000" cy="9144000"/>
  <p:embeddedFontLst>
    <p:embeddedFont>
      <p:font typeface="Pretendard Regular" panose="020B0600000101010101" charset="-127"/>
      <p:regular r:id="rId26"/>
    </p:embeddedFont>
    <p:embeddedFont>
      <p:font typeface="Pretendard Black" panose="02000A03000000020004" pitchFamily="50" charset="-127"/>
      <p:bold r:id="rId27"/>
    </p:embeddedFont>
    <p:embeddedFont>
      <p:font typeface="Pretendard ExtraBold" panose="02000903000000020004" pitchFamily="50" charset="-127"/>
      <p:bold r:id="rId28"/>
    </p:embeddedFont>
    <p:embeddedFont>
      <p:font typeface="Pretendard ExtraLight" panose="02000303000000020004" pitchFamily="50" charset="-127"/>
      <p:regular r:id="rId29"/>
    </p:embeddedFont>
    <p:embeddedFont>
      <p:font typeface="맑은 고딕" panose="020B0503020000020004" pitchFamily="50" charset="-127"/>
      <p:regular r:id="rId30"/>
      <p:bold r:id="rId31"/>
    </p:embeddedFont>
    <p:embeddedFont>
      <p:font typeface="함초롬돋움" panose="020B0604000101010101" pitchFamily="50" charset="-127"/>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a:srgbClr val="E9E5E3"/>
    <a:srgbClr val="4C680F"/>
    <a:srgbClr val="FFFFFF"/>
    <a:srgbClr val="70947C"/>
    <a:srgbClr val="BDD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50" autoAdjust="0"/>
    <p:restoredTop sz="74591" autoAdjust="0"/>
  </p:normalViewPr>
  <p:slideViewPr>
    <p:cSldViewPr>
      <p:cViewPr varScale="1">
        <p:scale>
          <a:sx n="40" d="100"/>
          <a:sy n="40" d="100"/>
        </p:scale>
        <p:origin x="30" y="51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1.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6.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5-03-09T09:14:13.849"/>
    </inkml:context>
    <inkml:brush xml:id="br0">
      <inkml:brushProperty name="width" value="0.5" units="cm"/>
      <inkml:brushProperty name="height" value="1" units="cm"/>
      <inkml:brushProperty name="color" value="#00B0F0"/>
      <inkml:brushProperty name="tip" value="rectangle"/>
      <inkml:brushProperty name="rasterOp" value="maskPen"/>
    </inkml:brush>
  </inkml:definitions>
  <inkml:trace contextRef="#ctx0" brushRef="#br0">1019 85,'-58'24,"8"-4,28-6,2-1,0 0,-2 0,1 1,3-2,-4 5,8-7,-5 5,1-2,4-2,-6 8,6-8,-3 4,-2 1,2-4,1 1,-5 0,3-2,1 0,-6 4,10-6,-11 9,8-6,-4 4,3-2,3-1,-7 5,5-4,1 1,-5 4,8-6,-7 5,3-3,2-1,-1 3,1-1,3 3,-3-1,4 0,-2 0,0 0,2 0,-1 2,1 1,0-3,1 6,2-7,-3 6,4-6,-3 3,-1 1,1 0,0 1,0-3,2 3,0-3,0 2,0 1,1-3,-1 3,2-2,0 0,0 4,1-6,-1 6,1-4,1 1,1 2,2-3,0 4,0-4,0 3,0-2,0 1,0 1,0 2,0-7,0 8,2-7,2 3,2 1,0 0,-1-4,3 7,-3-11,5 11,-3-7,0-1,1 7,0-9,1 8,0-1,-3-7,4 10,-5-10,3 7,0-2,-1-2,0 2,1 1,-2-3,-1 2,2 1,-1-3,3 2,0 3,-2-8,3 7,-4-5,2 1,1 5,0-7,1 2,0 3,-3-4,1 6,-3-4,0-2,5 7,-4-7,3 3,0 2,-4-7,5 8,-3-4,0-1,4 6,-4-7,1 3,1-1,0 0,1 0,3 3,-6-4,4 1,-3 4,1-4,-2 0,-1 2,-1-3,3 7,-3-6,2 2,-2 2,-1-2,2 5,-2-7,0 1,0 1,0 3,3 2,0 3,1 2,-2 1,0 0,1 0,0-1,-1 1,1-1,0-1,1 0,0-3,-1-1,-2-2,1-4,0-1,1 3,1-4,0 3,2-2,0-2,2 3,-1 0,1-1,-2-1,2-2,-1 1,1 1,1 1,-3-3,3 6,-6-8,4 7,3 2,-3-7,4 6,-4-6,-3-3,7 12,-7-12,7 12,-5-9,1 2,1 2,-4-6,5 7,-2 0,1-2,0 1,0-1,-3-3,3 5,-3-5,0 1,6 7,-6-7,4 5,-3-4,0 0,3 3,0-1,-3-4,2 6,-4-7,5 11,-5-12,2 5,2 3,-3-7,5 7,-4-4,1-3,0 8,-1-7,0 2,2 3,-3-1,2 2,-2-2,-2-2,3 4,-2-5,2 4,0 1,-2-6,5 10,-5-12,1 4,3 4,-3-7,6 11,-4-13,1 6,1 0,-2-5,2 5,2 0,-2-6,2 5,2-4,-5 0,6 3,-3-4,2-2,3 0,1-3,-1 1,0-1,-1-1,-2 2,2 2,-2 2,1 4,-4-3,2 1,-2-2,1 1,3 1,-3-3,5-1,-2-2,0-1,4 0,-6-1,5 3,-2-1,-1 2,0-1,0-2,1-1,2-2,1-3,0 0,-2-3,2-2,-4-13,-2 3,-1-14,-3 8,-1 2,5-4,-6 7,7-8,-3 1,-3 1,3-1,-3 3,4-1,-2 3,2-5,-3 6,1-6,2 4,0 0,-1 1,4 3,0-2,-2 3,0-5,1 1,-6 0,7-2,-7 2,3-5,-2 1,-3 0,1-5,-3 7,2-7,-2 7,2-4,0-1,1 2,-2 0,-1 1,-2-3,4 1,-3 1,4-1,-3 3,3-5,-2 4,1-2,-3 1,2 0,-1-2,1 1,-1 1,0-2,2 3,1-5,-1 4,0-1,-1 1,0 2,1-2,1-1,-2 2,3-4,-2 5,3-3,0 2,-1 1,1-5,-4 8,4-8,-3 7,4-3,-1-2,-2 6,2-8,-1 5,-3 0,3-7,-6 11,7-13,-5 11,3-4,-1 0,0-2,-1 0,-1 2,1 1,-3 0,6-4,-5 4,4-4,-4 4,3-1,-1-1,0 3,0-3,3 0,-3-1,1 3,0-5,-3 8,2-9,0 6,-1-1,3-4,-4 8,5-11,-3 11,0-7,1-2,-3 4,2-4,3 2,-4 8,6-8,-1 4,-1 3,3-6,-4 8,0-5,4-3,-5 5,2-4,0 2,-4 3,6-9,-5 9,4-8,-1 5,-1 2,2-4,-2 2,0 3,2-7,-1 4,-1 1,2-4,-2 8,2-6,0 3,1-2,-1 1,1-2,-2 2,0 0,0 0,1-2,0 0,-1 0,0 0,-1 2,2-4,0 0,-3 7,5-10,-7 12,6-11,-4 7,2-2,1 0,0-1,-2 3,2-4,-2 2,3-3,-3 4,2-1,-4 3,6-6,-4 0,0 4,0-1,-1-1,4-1,-4 1,1 0,-2 3,4-6,-2 4,-1 0,-1 0,0 1,-1-5,1 2,-2 1,1-1,-1-3,-1 5,-1-3,1 1,-1 2,2-8,-1 10,0-6,-1 1,0 5,1-9,-1 9,0-6,-1-3,1 7,-1-8,-2 6,1 1,0-6,-1 9,0-9,-1 4,1 1,1-3,0 6,0-6,0 3,-1 1,1-4,-2 4,-2-2,-3 2,-3 1,-4-1,2 3,-1-1,-1-2,1 0,-1 2,0-2,0 4,-1-3,-1 1,0 1,-3 2,2 1,-2 1,0-5,4 6,-8-9,7 11,-2-5,-3-1,6 6,-7-7,3 7,1-3,-3-1,3 1,1-2,-1-3,1 5,0-5,-1 5,1 0,-1-3,-3 2,4 0,-2-2,4 2,-3-2,1 2,-2 1,1 0,-2 0,1-1,-1 0,2 3,-1-3,0 2,0 0,-1 1,-1 3,-6-1,8 3,-11-3,15 2,-11-2,6 0,-1-1,-1 0,2 2,-2-3,0-3,4 0,-4-6,8 10,-10-3,6 3,-6-1,0 1,6 1,-7-3,9 4,-8-4,4 3,0 1,-5-3,4 2,-1 1,-1 1,3-1,-4 2,-1-4,4 4,-6-3,9 3,-5 0,-4-2,5 3,-7-3,6 3,-4-1,-2 0,1 1,1 0,3 1,0 2,-1-1,-1 0,1 0,3 1,-2-1,3 0,-8 1,3-2,-1 2,4 0,2 0,-6 2,4 0,-5 0,5 0,1 0,-9 0,8 0,-6 0,8 0,-5 0,5 0,-5 0,0 0,3 0,-4 0,6 0,-5 0,0 0,1 0,0-1,1-1,4 0,-9 0,9 0,-7 1,5-2,-1 2,-3-1,4 0,-4 0,1 2,3 0,-5 0,7 0,-11 0,11 0,-8 0,3 3,5 1,-13 7,13-4,-8 1,6-2,0 0,0 1,-1 2,1 2,1 2,1 1,1 1,1-1,-2 7,4-5,0 7,5-5,2 2,-1 7,1 0,1 3,2 0,2-3,1 4,1-1,0-2,0-2,0-2,0 2,0 1,2 3,4 2,7 1,7 1,4 2,1-2,1 0,0-4,-1-6,0-4,0-5,-1-2,-1-4,1-4,0-3,-1-2,1 0,-1 0,1 0,-2 0,0-4,3-3,1-3,4-3,5 1,7-5,6 1,10-2,6 1,-5 5,0 0,-4 2,-1 2,0 1,-4 2,-4 4,-3 1,-3 0,-2 0,-1 0,2 0,1 0,1 0,-1 0,0 0,0 0,1 0,-1 0,-3 2,-1 2,-1 2,-2 4,-1 1,-1 2,0 2,-3 2,-3 3,0-1,-2 0,-2-4,-1 3,-1 0,0-1,10 15,-11-12,7 10,-12-13,0-2,4 4,-3-6,3 3,4-5,0 0,9 0,-5-3,3 1,0-1,-1-1,-2-1,-4 0,0-2,-1 3,1 0,0 1,1-2,1-3,0-1,-3-2,5-1,-8-4,8-6,-11 0,3-3,3 0,-5 3,5-3,4-1,-6 5,9-3,-10 7,1 0,4 3,-2 0,4 3,-5 0,2 0,1 1,-2 4,-3 11,-3 0,-2 4,1-4,0-3,5 1,-1-2,3-2,-2 0,-1 2,1 2,-3-1,0 3,-2 0,-1 1,3 0,-2-2,-4 5,-4 1,-5 1,0 1,0-5,0 5,0-2,0 0,0 1,-2-1,-1 0,-3 2,0-5,-1 5,-1-4,0 3,-2-2,3-1,-2 5,2-7,0 5,-1-1,3-3,-1 6,1-4,-1 0,0 3,0-2,1-1,-1 1,2 0,-2 0,1 0,-1 2,0-5,0 4,0-1,1 1,-1 0,1-1,0-1,-1 3,1-4,-1 5,0-5,-2 1,0 3,-1-6,1 4,-2 0,2-3,-4 4,5-3,-2 0,-1 1,2 0,-2 0,1 0,-2-2,0 4,1-2,-2 2,3-6,-3 6,2-4,-3 4,4-2,-2 0,2-1,-1-1,-1 2,0-1,1-2,-2 3,3-1,-3 3,3-4,-3 4,2-6,-1 3,-1 4,4-7,-5 7,3-3,-1-1,-2 5,4-5,0-2,-2 5,3-6,-1 5,-3 3,4-7,-5 8,4-7,-1 2,-3 3,5-7,-8 9,7-9,-3 4,0-3,2 0,-3 5,2-4,0 0,-2 4,5-8,-7 11,6-9,-1 2,-7 5,8-11,-7 12,7-9,0 1,-4 6,3-5,-1 3,2 0,-1-1,0 3,0-4,-1 3,3-4,-1 3,0 0,1 0,0 3,-1-2,3 0,-4-2,3 2,-2-2,0 5,0-4,1-1,-5 6,6-8,-4 6,-1 0,2-4,-3 5,4-7,-3 4,3-2,-4 0,3 1,1-4,-5 8,3-6,1 0,-3 5,5-8,-6 10,5-5,-1-4,-2 5,3-5,-3 5,1-1,1 0,-1-3,0 3,1-2,-1 2,0 2,2-5,-3 4,2-3,0 3,-2-2,2 4,0-3,1-1,-2 4,1-4,0-2,-2 5,2-7,-3 3,-15-20,12-5,-11-14,15 1,1-2,-1-1,0-4,2-2,0-2,1 0,0-1,0-2,0-3,0-4,-1-2,-2-11,-1-11,1-11,6 33,1 0,1-1,2 0,0-1,1-1,0-3,1 1,0 2,0 0,0 4,0 0,0-36,2 11,4-1,5 6,4 0,4-6,1-1,-8 28,0-1,2-4,1-1,0-3,1-2,1-5,0 2,-1 5,0 2,-1 3,-1 1,-1 4,1 1,9-32,3-4,-11 36,0 0,0 0,1 0,1-2,1-1,1-1,1 0,1 0,3-1,4-5,3-1,3-3,3 0,3-1,2-1,4-1,1 1,-1 3,1 2,-5 5,0 2,-2 3,-1 1,-4 6,0 0,-3 4,0 1,25-18,-12 16,-12 14,-8 9,-9 4,-3 36,-6-3,-2 39,-10-2,-5-20,-3 5,-8 14,-5 5,4-16,-4 3,-1 2,-6 10,-2 3,-3 1,7-14,-1 2,0 1,-3 1,4-7,0 2,-2 1,0 0,-1 2,-4 6,0 1,-1 1,0 1,0 0,4-9,0 0,0 1,0-1,0 0,0-1,-5 8,1 0,0-1,0-1,1-1,3-5,1-2,0 0,1-2,1-2,-11 21,1-5,2-2,7-13,2-2,0-1,-12 20,3-4,8-16,1-4,5-6,1-5,-6 11,13-24,10-14,4-67,4-1,4-4,3-5,5 3,4 1,1-1,4-1,-2 10,3-2,2-1,3-10,3-1,0-2,-4 12,1 0,0-2,1 1,1-2,0 0,0 0,0 2,8-14,-1 2,0 3,-5 10,-1 2,0 1,9-19,0 2,-2 4,-1 3,-7 12,-1 3,-3 5,-1 4,8-13,-12 19,-8 16,-4 9,-5 86,-6-34,-4 5,-2 13,-3 9,-2 1,-6 3,-3 1,-3 1,5-15,-1 1,-2 1,-1 1,-4 9,-1 3,-2 0,1 0,-1-2,0 1,0-1,0-2,4-8,0-1,0-2,1 0,-6 12,0-1,2-7,-3 2,3-7,6-15,2-3,-16 21,15-30,7-19,-3-54,12 2,2-6,1-6,0-6,0-3,3-17,0-5,1-3,0 8,0-3,1-2,1-2,0 8,0-3,1-1,1-2,1 0,1 8,0-2,0-1,2 0,0 0,1-1,2-3,1 0,1-1,0 0,2 0,1 3,-1 2,2 2,1 0,0 1,1 1,0 1,4-9,1 1,1 2,0 1,0 4,3-6,1 3,0 3,-1 3,5-8,0 4,0 2,-3 8,0 1,0 5,6-10,0 5,-6 12,-2 6,11-8,-15 28,-9 16,-2 65,-7 5,-1 9,-4 10,-4-23,-2 0,-3 3,-4 13,-3 4,-3 3,0-8,-2 3,-3 2,-1 1,0-8,-1 1,-2 0,-1 2,-1 0,3-7,0 1,-1 1,-1 1,0-1,0 0,-1 2,-1 1,0-1,0 1,-1-2,1-1,-4 8,0-1,0-1,1-2,-1 0,4-7,-1-1,1-1,0-2,0-2,-1 3,0-2,0-2,1-2,-5 6,0-3,2-3,-12 17,2-8,9-16,2-5,4-9,2-4,-11 2,12-31,13-39,9-3,3-9,0-24,0-9,2 15,0-5,0-1,2-5,1-2,1 0,3-3,2 0,3 0,-2 20,1 1,1-1,2 1,1 1,1 0,2 0,0 0,1-1,1-1,0 1,1 1,8-19,1 2,0 3,-2 11,-1 1,0 4,9-16,-1 5,-5 17,-2 5,15-21,-6 15,-8 21,-10 16,-8 10,-1 83,-8-32,-3 6,-1 9,-1 8,-3 0,-4 2,-4 1,0-2,0-5,-1-3,-2 1,-3 2,-2 1,0-2,1-6,-1 0,0-3,-8 19,0 0,8-20,0 2,1-4,-3 6,0-3,3-8,2-4,-10 16,9-28,8-16,1-79,7 22,2-7,-2-24,2-6,0-1,2 0,-1 25,0 0,0-1,0 0,0 0,1 0,1-4,1-1,0 2,3-20,1 2,2 8,2 3,1 10,0 3,0 9,-1 3,9-32,-5 25,-5 20,-3 14,-7 95,-11-9,-3 3,-5 4,-8-15,-4-3,-2-3,-1-2,-3 0,0-3,4-6,0-3,4-7,-1-1,-1-3,-1-2,-25 14,2-13,7-16,14-10,8-14,5-22,4-25,9 11,1-6,2-20,1-7,3 15,0-3,2-2,1-4,1-1,3 0,4 1,1 1,5 1,3 2,4 2,3 2,1 6,3 2,1 2,0 4,1 1,0 3,13-16,-1 5,-6 15,-1 3,-4 8,-1 4,17-9,-15 20,-14 12,-5 36,-13 3,-12 29,-19-4,-18 1,16-29,-2-1,-5 3,-1-3,1-3,-2-2,-4-2,-1-2,5-5,-1-3,-32 4,4-5,20-10,6-3,13-7,10-9,10-8,5-5,3 0,2 3,1 4,11 2,8 10,1 1,5 10,-19 29,-3-6,-23 28,-16-15,-7-1,-7-1,1-6,2-2,-1-2,7-7,6-3,10-7,7-4,-4-16,0 9,-2-9,-5 18,5 3,0 1,2 1,5-2,8 15,1-2,7 11,0-13,1 2,2 0,0-1,3 6,-1-5,1 0,0 1,0 0,0-1,-1 2,-1-2,-1 1,0 0,-1 0,14 38,3 6,-7-18,7 18,-1-6,-10-37,0 1,0 1,1 1,2 1,-1 2,1 4,-1-1,-1 1,-1-1,1-4,-1 0,0-4,0-3,-1-1,4 4,-4-6,4 3,-1-1,-1-6,6 11,-4-12,7 9,-6-8,3 2,1 1,-4-4,7 8,-8-8,4 6,0 2,-3-3,3 8,-5-6,1 3,1 2,0-2,-1-2,0 1,1-1,-2-1,1 0,-2-2,5 8,-3-6,2 7,-4-8,-1 0,2 6,-2-5,3 6,-3-4,0 0,0 6,-2 0,1 3,-1 0,1 0,2 3,0 4,1 4,-1-1,0-1,1-3,1 0,2 0,1 2,0 1,0 1,3 0,0-3,1-4,-2-2,-2-4,-2-3,-2-4,0-4,1 1,0 4,-1-4,3 7,-5-10,3 7,0-3,1 0,0 3,0 0,-2-2,1 2,-2-3,2 1,0-1,-1 0,4 4,-5-7,6 6,-5-6,4 6,1 1,-1-1,-1-5,-2-3,5 2,-1-2,-2-67,-10 22,-5-15,-5-3,-12-4,-5-4,-3-11,1 3,2-1,-3-9,-1 0,12 32,0-2,-1-3,-1 0,0-2,0-2,-1-4,-2-2,-2-5,-1-1,0-3,1 1,1 5,1 1,1 5,0 1,3 6,0 2,1 4,1 1,-14-37,5 12,4 8,0 0,0 1,2 2,1 1,4 7,1 3,0 2,0 4,2 1,3 0,0 2,2 4,1 3,0 3,0 1,0 2,2 0,0 0,2-3,0-6,0-1,0-2,0 1,0 2,2 3,1 7,3 1,8 4,5-2,3 7,3 2,-4 4,-1 2,3 1,2 2,4 0,7 0,6 0,9 0,0 0,3 7,5 10,-7 7,4 7,-5 4,-6-2,-3 1,-9-2,-7 0,-5 1,-5 6,-3 9,-3 9,-4 9,-2 11,-3 0,-1 4,0-4,-2-6,-5-2,-4-4,-5 0,0-3,1-9,0-10,2-8,0-7,4-7,2-4,-10-62,12 8,-3-7,2-4,5 3,2-1,-1-12,0-2,-1-1,2 1,-1 4,1 2,3-23,2 30,1 10,-1 11,-2 9,5-5,-2 2,10-13,0-5,12-23,-10 21,0-2,0 0,0-1,0 1,-1 0,11-28,-7 17,-3 5,-4 14,-6 12,-2 6,11 0,-2 8,12-1,-6 6,-2 2,3 1,-3 0,5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409EB0-E4F5-40EC-BE80-71F14C4DFECB}" type="datetimeFigureOut">
              <a:rPr lang="ko-KR" altLang="en-US" smtClean="0"/>
              <a:t>2025-10-29</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C79A7-3B4E-40CC-B6CA-B46A8B11AC5E}" type="slidenum">
              <a:rPr lang="ko-KR" altLang="en-US" smtClean="0"/>
              <a:t>‹#›</a:t>
            </a:fld>
            <a:endParaRPr lang="ko-KR" altLang="en-US"/>
          </a:p>
        </p:txBody>
      </p:sp>
    </p:spTree>
    <p:extLst>
      <p:ext uri="{BB962C8B-B14F-4D97-AF65-F5344CB8AC3E}">
        <p14:creationId xmlns:p14="http://schemas.microsoft.com/office/powerpoint/2010/main" val="4279992701"/>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3</a:t>
            </a:fld>
            <a:endParaRPr lang="ko-KR" altLang="en-US"/>
          </a:p>
        </p:txBody>
      </p:sp>
    </p:spTree>
    <p:extLst>
      <p:ext uri="{BB962C8B-B14F-4D97-AF65-F5344CB8AC3E}">
        <p14:creationId xmlns:p14="http://schemas.microsoft.com/office/powerpoint/2010/main" val="2031328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just" fontAlgn="base" latinLnBrk="1">
              <a:lnSpc>
                <a:spcPct val="130000"/>
              </a:lnSpc>
            </a:pPr>
            <a:r>
              <a:rPr lang="ko-KR" altLang="en-US" sz="1800" kern="0" spc="-20" dirty="0">
                <a:solidFill>
                  <a:srgbClr val="000000"/>
                </a:solidFill>
                <a:effectLst/>
                <a:ea typeface="굴림" panose="020B0600000101010101" pitchFamily="50" charset="-127"/>
              </a:rPr>
              <a:t>가</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딸기 탐지</a:t>
            </a:r>
            <a:endParaRPr lang="ko-KR" altLang="en-US" sz="1800" kern="0" spc="-20" dirty="0">
              <a:solidFill>
                <a:srgbClr val="000000"/>
              </a:solidFill>
              <a:effectLst/>
            </a:endParaRPr>
          </a:p>
          <a:p>
            <a:pPr marL="285750" marR="0" indent="-285750" algn="just" fontAlgn="base" latinLnBrk="1">
              <a:lnSpc>
                <a:spcPct val="130000"/>
              </a:lnSpc>
              <a:buFontTx/>
              <a:buChar char="-"/>
            </a:pPr>
            <a:r>
              <a:rPr lang="ko-KR" altLang="en-US" sz="1800" kern="0" spc="0" dirty="0">
                <a:solidFill>
                  <a:srgbClr val="000000"/>
                </a:solidFill>
                <a:effectLst/>
                <a:ea typeface="함초롬돋움" panose="02030504000101010101" pitchFamily="18" charset="-127"/>
              </a:rPr>
              <a:t>객체 검출 모델을 사용하여 딸기</a:t>
            </a:r>
            <a:r>
              <a:rPr lang="en-US" altLang="ko-KR" sz="1800" kern="0" spc="0" dirty="0">
                <a:solidFill>
                  <a:srgbClr val="000000"/>
                </a:solidFill>
                <a:effectLst/>
                <a:latin typeface="함초롬돋움" panose="02030504000101010101" pitchFamily="18" charset="-127"/>
              </a:rPr>
              <a:t>, </a:t>
            </a:r>
            <a:r>
              <a:rPr lang="ko-KR" altLang="en-US" sz="1800" kern="0" spc="0" dirty="0">
                <a:solidFill>
                  <a:srgbClr val="000000"/>
                </a:solidFill>
                <a:effectLst/>
                <a:ea typeface="함초롬돋움" panose="02030504000101010101" pitchFamily="18" charset="-127"/>
              </a:rPr>
              <a:t>잎 등의 클래스를 분류하고 검출할 때 </a:t>
            </a:r>
            <a:r>
              <a:rPr lang="en-US" altLang="ko-KR" sz="1800" kern="0" spc="0" dirty="0">
                <a:solidFill>
                  <a:srgbClr val="000000"/>
                </a:solidFill>
                <a:effectLst/>
                <a:latin typeface="함초롬돋움" panose="02030504000101010101" pitchFamily="18" charset="-127"/>
              </a:rPr>
              <a:t>85% </a:t>
            </a:r>
            <a:r>
              <a:rPr lang="ko-KR" altLang="en-US" sz="1800" kern="0" spc="0" dirty="0">
                <a:solidFill>
                  <a:srgbClr val="000000"/>
                </a:solidFill>
                <a:effectLst/>
                <a:ea typeface="함초롬돋움" panose="02030504000101010101" pitchFamily="18" charset="-127"/>
              </a:rPr>
              <a:t>이상의 정확도를 목표로 한다</a:t>
            </a:r>
            <a:r>
              <a:rPr lang="en-US" altLang="ko-KR" sz="1800" kern="0" spc="0" dirty="0">
                <a:solidFill>
                  <a:srgbClr val="000000"/>
                </a:solidFill>
                <a:effectLst/>
                <a:latin typeface="함초롬돋움" panose="02030504000101010101" pitchFamily="18" charset="-127"/>
              </a:rPr>
              <a:t>.</a:t>
            </a:r>
          </a:p>
          <a:p>
            <a:pPr marL="285750" marR="0" indent="-285750" algn="just" fontAlgn="base" latinLnBrk="1">
              <a:lnSpc>
                <a:spcPct val="130000"/>
              </a:lnSpc>
              <a:buFontTx/>
              <a:buChar char="-"/>
            </a:pPr>
            <a:endParaRPr lang="ko-KR" altLang="en-US" sz="1800" kern="0" spc="0" dirty="0">
              <a:solidFill>
                <a:srgbClr val="000000"/>
              </a:solidFill>
              <a:effectLst/>
            </a:endParaRPr>
          </a:p>
          <a:p>
            <a:pPr marL="254000" marR="0" indent="-254000" algn="just" fontAlgn="base" latinLnBrk="1">
              <a:lnSpc>
                <a:spcPct val="130000"/>
              </a:lnSpc>
            </a:pPr>
            <a:r>
              <a:rPr lang="ko-KR" altLang="en-US" sz="1800" kern="0" spc="0" dirty="0">
                <a:solidFill>
                  <a:srgbClr val="000000"/>
                </a:solidFill>
                <a:effectLst/>
                <a:ea typeface="함초롬돋움" panose="02030504000101010101" pitchFamily="18" charset="-127"/>
              </a:rPr>
              <a:t>나</a:t>
            </a:r>
            <a:r>
              <a:rPr lang="en-US" altLang="ko-KR" sz="1800" kern="0" spc="0" dirty="0">
                <a:solidFill>
                  <a:srgbClr val="000000"/>
                </a:solidFill>
                <a:effectLst/>
                <a:latin typeface="함초롬돋움" panose="02030504000101010101" pitchFamily="18" charset="-127"/>
              </a:rPr>
              <a:t>. </a:t>
            </a:r>
            <a:r>
              <a:rPr lang="ko-KR" altLang="en-US" sz="1800" kern="0" spc="0" dirty="0">
                <a:solidFill>
                  <a:srgbClr val="000000"/>
                </a:solidFill>
                <a:effectLst/>
                <a:ea typeface="함초롬돋움" panose="02030504000101010101" pitchFamily="18" charset="-127"/>
              </a:rPr>
              <a:t>딸기 분할</a:t>
            </a:r>
            <a:endParaRPr lang="ko-KR" altLang="en-US" sz="1800" kern="0" spc="0" dirty="0">
              <a:solidFill>
                <a:srgbClr val="000000"/>
              </a:solidFill>
              <a:effectLst/>
            </a:endParaRPr>
          </a:p>
          <a:p>
            <a:pPr marL="285750" marR="0" indent="-285750" algn="just" fontAlgn="base" latinLnBrk="1">
              <a:lnSpc>
                <a:spcPct val="130000"/>
              </a:lnSpc>
              <a:buFontTx/>
              <a:buChar char="-"/>
            </a:pPr>
            <a:r>
              <a:rPr lang="ko-KR" altLang="en-US" sz="1800" kern="0" spc="0" dirty="0">
                <a:solidFill>
                  <a:srgbClr val="000000"/>
                </a:solidFill>
                <a:effectLst/>
                <a:ea typeface="함초롬돋움" panose="02030504000101010101" pitchFamily="18" charset="-127"/>
              </a:rPr>
              <a:t>수확 가능한 딸기를 정확히 탐지하기 위해 숙성도 분류 시 </a:t>
            </a:r>
            <a:r>
              <a:rPr lang="en-US" altLang="ko-KR" sz="1800" kern="0" spc="0" dirty="0">
                <a:solidFill>
                  <a:srgbClr val="000000"/>
                </a:solidFill>
                <a:effectLst/>
                <a:latin typeface="함초롬돋움" panose="02030504000101010101" pitchFamily="18" charset="-127"/>
              </a:rPr>
              <a:t>90% </a:t>
            </a:r>
            <a:r>
              <a:rPr lang="ko-KR" altLang="en-US" sz="1800" kern="0" spc="0" dirty="0">
                <a:solidFill>
                  <a:srgbClr val="000000"/>
                </a:solidFill>
                <a:effectLst/>
                <a:ea typeface="함초롬돋움" panose="02030504000101010101" pitchFamily="18" charset="-127"/>
              </a:rPr>
              <a:t>이상의 정확도를 목표로 한다</a:t>
            </a:r>
            <a:r>
              <a:rPr lang="en-US" altLang="ko-KR" sz="1800" kern="0" spc="0" dirty="0">
                <a:solidFill>
                  <a:srgbClr val="000000"/>
                </a:solidFill>
                <a:effectLst/>
                <a:latin typeface="함초롬돋움" panose="02030504000101010101" pitchFamily="18" charset="-127"/>
              </a:rPr>
              <a:t>.</a:t>
            </a:r>
          </a:p>
          <a:p>
            <a:pPr marL="285750" marR="0" indent="-285750" algn="just" fontAlgn="base" latinLnBrk="1">
              <a:lnSpc>
                <a:spcPct val="130000"/>
              </a:lnSpc>
              <a:buFontTx/>
              <a:buChar char="-"/>
            </a:pPr>
            <a:endParaRPr lang="ko-KR" altLang="en-US" sz="1800" kern="0" spc="0" dirty="0">
              <a:solidFill>
                <a:srgbClr val="000000"/>
              </a:solidFill>
              <a:effectLst/>
            </a:endParaRPr>
          </a:p>
          <a:p>
            <a:pPr>
              <a:buNone/>
            </a:pPr>
            <a:r>
              <a:rPr lang="ko-KR" altLang="en-US" sz="2800" b="0" dirty="0"/>
              <a:t>다</a:t>
            </a:r>
            <a:r>
              <a:rPr lang="en-US" altLang="ko-KR" sz="2800" b="0" dirty="0"/>
              <a:t>. </a:t>
            </a:r>
            <a:r>
              <a:rPr lang="ko-KR" altLang="en-US" sz="2800" b="0" dirty="0"/>
              <a:t>스마트 수확 판단 알고리즘</a:t>
            </a:r>
          </a:p>
          <a:p>
            <a:pPr>
              <a:buFont typeface="Arial" panose="020B0604020202020204" pitchFamily="34" charset="0"/>
              <a:buChar char="•"/>
            </a:pPr>
            <a:r>
              <a:rPr lang="en-US" altLang="ko-KR" sz="2800" dirty="0"/>
              <a:t>RGB </a:t>
            </a:r>
            <a:r>
              <a:rPr lang="ko-KR" altLang="en-US" sz="2800" dirty="0"/>
              <a:t>및 </a:t>
            </a:r>
            <a:r>
              <a:rPr lang="en-US" altLang="ko-KR" sz="2800" dirty="0"/>
              <a:t>Depth </a:t>
            </a:r>
            <a:r>
              <a:rPr lang="ko-KR" altLang="en-US" sz="2800" dirty="0"/>
              <a:t>정보를 종합하여 수확 적기를 자동으로 판단하는 알고리즘을 개발한다</a:t>
            </a:r>
            <a:r>
              <a:rPr lang="en-US" altLang="ko-KR" sz="2800" dirty="0"/>
              <a:t>.</a:t>
            </a:r>
          </a:p>
          <a:p>
            <a:pPr>
              <a:buFont typeface="Arial" panose="020B0604020202020204" pitchFamily="34" charset="0"/>
              <a:buChar char="•"/>
            </a:pPr>
            <a:r>
              <a:rPr lang="ko-KR" altLang="en-US" sz="2800" dirty="0"/>
              <a:t>주변 잎</a:t>
            </a:r>
            <a:r>
              <a:rPr lang="en-US" altLang="ko-KR" sz="2800" dirty="0"/>
              <a:t>, </a:t>
            </a:r>
            <a:r>
              <a:rPr lang="ko-KR" altLang="en-US" sz="2800" dirty="0"/>
              <a:t>줄기 등과의 거리 및 장애물 </a:t>
            </a:r>
            <a:r>
              <a:rPr lang="ko-KR" altLang="en-US" sz="2800" b="0" dirty="0"/>
              <a:t>여부를 고려하여 수확 가능 여부를 정밀 판단하는 </a:t>
            </a:r>
            <a:r>
              <a:rPr lang="ko-KR" altLang="en-US" sz="2800" dirty="0"/>
              <a:t>시스템을 구현한다</a:t>
            </a:r>
            <a:r>
              <a:rPr lang="en-US" altLang="ko-KR" sz="2800" dirty="0"/>
              <a:t>.</a:t>
            </a:r>
          </a:p>
          <a:p>
            <a:pPr marL="285750" marR="0" indent="-285750" algn="just" fontAlgn="base" latinLnBrk="1">
              <a:lnSpc>
                <a:spcPct val="160000"/>
              </a:lnSpc>
              <a:buFontTx/>
              <a:buChar char="-"/>
            </a:pPr>
            <a:endParaRPr lang="ko-KR" altLang="en-US" sz="1800" kern="0" spc="0" dirty="0">
              <a:solidFill>
                <a:srgbClr val="000000"/>
              </a:solidFill>
              <a:effectLst/>
            </a:endParaRPr>
          </a:p>
          <a:p>
            <a:pPr marL="0" marR="0" indent="0" algn="just" fontAlgn="base" latinLnBrk="1">
              <a:lnSpc>
                <a:spcPct val="160000"/>
              </a:lnSpc>
            </a:pPr>
            <a:r>
              <a:rPr lang="ko-KR" altLang="en-US" sz="1800" kern="0" spc="0" dirty="0">
                <a:solidFill>
                  <a:srgbClr val="000000"/>
                </a:solidFill>
                <a:effectLst/>
                <a:ea typeface="함초롬돋움" panose="02030504000101010101" pitchFamily="18" charset="-127"/>
              </a:rPr>
              <a:t>라</a:t>
            </a:r>
            <a:r>
              <a:rPr lang="en-US" altLang="ko-KR" sz="1800" kern="0" spc="0" dirty="0">
                <a:solidFill>
                  <a:srgbClr val="000000"/>
                </a:solidFill>
                <a:effectLst/>
                <a:latin typeface="함초롬돋움" panose="02030504000101010101" pitchFamily="18" charset="-127"/>
              </a:rPr>
              <a:t>. </a:t>
            </a:r>
            <a:r>
              <a:rPr lang="ko-KR" altLang="en-US" sz="1800" kern="0" spc="0" dirty="0">
                <a:solidFill>
                  <a:srgbClr val="000000"/>
                </a:solidFill>
                <a:effectLst/>
                <a:ea typeface="함초롬돋움" panose="02030504000101010101" pitchFamily="18" charset="-127"/>
              </a:rPr>
              <a:t>동작 제어</a:t>
            </a:r>
            <a:endParaRPr lang="ko-KR" altLang="en-US" sz="1800" kern="0" spc="0" dirty="0">
              <a:solidFill>
                <a:srgbClr val="000000"/>
              </a:solidFill>
              <a:effectLst/>
            </a:endParaRPr>
          </a:p>
          <a:p>
            <a:pPr marL="0" marR="0" indent="0" algn="just" fontAlgn="base" latinLnBrk="1">
              <a:lnSpc>
                <a:spcPct val="160000"/>
              </a:lnSpc>
            </a:pPr>
            <a:r>
              <a:rPr lang="en-US" altLang="ko-KR" sz="1800" kern="0" spc="0" dirty="0">
                <a:solidFill>
                  <a:srgbClr val="000000"/>
                </a:solidFill>
                <a:effectLst/>
                <a:latin typeface="함초롬돋움" panose="02030504000101010101" pitchFamily="18" charset="-127"/>
              </a:rPr>
              <a:t>- </a:t>
            </a:r>
            <a:r>
              <a:rPr lang="ko-KR" altLang="en-US" sz="1800" kern="0" spc="0" dirty="0" err="1">
                <a:solidFill>
                  <a:srgbClr val="000000"/>
                </a:solidFill>
                <a:effectLst/>
                <a:ea typeface="함초롬돋움" panose="02030504000101010101" pitchFamily="18" charset="-127"/>
              </a:rPr>
              <a:t>로봇팔의</a:t>
            </a:r>
            <a:r>
              <a:rPr lang="ko-KR" altLang="en-US" sz="1800" kern="0" spc="0" dirty="0">
                <a:solidFill>
                  <a:srgbClr val="000000"/>
                </a:solidFill>
                <a:effectLst/>
                <a:ea typeface="함초롬돋움" panose="02030504000101010101" pitchFamily="18" charset="-127"/>
              </a:rPr>
              <a:t> 동작 제어 테스트를 반복 수행하여 최적화한다</a:t>
            </a:r>
            <a:r>
              <a:rPr lang="en-US" altLang="ko-KR" sz="1800" kern="0" spc="0" dirty="0">
                <a:solidFill>
                  <a:srgbClr val="000000"/>
                </a:solidFill>
                <a:effectLst/>
                <a:latin typeface="함초롬돋움" panose="02030504000101010101" pitchFamily="18" charset="-127"/>
              </a:rPr>
              <a:t>.</a:t>
            </a:r>
            <a:endParaRPr lang="ko-KR" altLang="en-US" sz="1800" kern="0" spc="0" dirty="0">
              <a:solidFill>
                <a:srgbClr val="000000"/>
              </a:solidFill>
              <a:effectLst/>
            </a:endParaRPr>
          </a:p>
          <a:p>
            <a:pPr marL="0" marR="0" indent="0" algn="just" fontAlgn="base" latinLnBrk="1">
              <a:lnSpc>
                <a:spcPct val="160000"/>
              </a:lnSpc>
            </a:pPr>
            <a:r>
              <a:rPr lang="en-US" altLang="ko-KR" sz="1800" kern="0" spc="0" dirty="0">
                <a:solidFill>
                  <a:srgbClr val="000000"/>
                </a:solidFill>
                <a:effectLst/>
                <a:latin typeface="함초롬돋움" panose="02030504000101010101" pitchFamily="18" charset="-127"/>
              </a:rPr>
              <a:t>- </a:t>
            </a:r>
            <a:r>
              <a:rPr lang="ko-KR" altLang="en-US" sz="1800" kern="0" spc="0" dirty="0" err="1">
                <a:solidFill>
                  <a:srgbClr val="000000"/>
                </a:solidFill>
                <a:effectLst/>
                <a:ea typeface="함초롬돋움" panose="02030504000101010101" pitchFamily="18" charset="-127"/>
              </a:rPr>
              <a:t>로봇팔</a:t>
            </a:r>
            <a:r>
              <a:rPr lang="ko-KR" altLang="en-US" sz="1800" kern="0" spc="0" dirty="0">
                <a:solidFill>
                  <a:srgbClr val="000000"/>
                </a:solidFill>
                <a:effectLst/>
                <a:ea typeface="함초롬돋움" panose="02030504000101010101" pitchFamily="18" charset="-127"/>
              </a:rPr>
              <a:t> 동작의 오차를 </a:t>
            </a:r>
            <a:r>
              <a:rPr lang="en-US" altLang="ko-KR" sz="1800" kern="0" spc="0" dirty="0">
                <a:solidFill>
                  <a:srgbClr val="000000"/>
                </a:solidFill>
                <a:effectLst/>
                <a:latin typeface="함초롬돋움" panose="02030504000101010101" pitchFamily="18" charset="-127"/>
              </a:rPr>
              <a:t>5mm </a:t>
            </a:r>
            <a:r>
              <a:rPr lang="ko-KR" altLang="en-US" sz="1800" kern="0" spc="0" dirty="0">
                <a:solidFill>
                  <a:srgbClr val="000000"/>
                </a:solidFill>
                <a:effectLst/>
                <a:ea typeface="함초롬돋움" panose="02030504000101010101" pitchFamily="18" charset="-127"/>
              </a:rPr>
              <a:t>이내로 유지하는 것을 목표로 한다</a:t>
            </a:r>
            <a:r>
              <a:rPr lang="en-US" altLang="ko-KR" sz="1800" kern="0" spc="0" dirty="0">
                <a:solidFill>
                  <a:srgbClr val="000000"/>
                </a:solidFill>
                <a:effectLst/>
                <a:latin typeface="함초롬돋움" panose="02030504000101010101" pitchFamily="18" charset="-127"/>
              </a:rPr>
              <a:t>.</a:t>
            </a:r>
            <a:endParaRPr lang="ko-KR" altLang="en-US"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13</a:t>
            </a:fld>
            <a:endParaRPr lang="ko-KR" altLang="en-US"/>
          </a:p>
        </p:txBody>
      </p:sp>
    </p:spTree>
    <p:extLst>
      <p:ext uri="{BB962C8B-B14F-4D97-AF65-F5344CB8AC3E}">
        <p14:creationId xmlns:p14="http://schemas.microsoft.com/office/powerpoint/2010/main" val="1833925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그리퍼</a:t>
            </a:r>
            <a:r>
              <a:rPr lang="ko-KR" altLang="en-US" dirty="0"/>
              <a:t> 차이점</a:t>
            </a:r>
            <a:endParaRPr lang="en-US" altLang="ko-KR" dirty="0"/>
          </a:p>
          <a:p>
            <a:endParaRPr lang="en-US" altLang="ko-KR" dirty="0"/>
          </a:p>
          <a:p>
            <a:r>
              <a:rPr lang="ko-KR" altLang="en-US" dirty="0"/>
              <a:t>가위형 </a:t>
            </a:r>
            <a:r>
              <a:rPr lang="ko-KR" altLang="en-US" dirty="0" err="1"/>
              <a:t>그리퍼는</a:t>
            </a:r>
            <a:r>
              <a:rPr lang="ko-KR" altLang="en-US" dirty="0"/>
              <a:t> 줄기 탐지를 해야함</a:t>
            </a:r>
            <a:endParaRPr lang="en-US" altLang="ko-KR" dirty="0"/>
          </a:p>
          <a:p>
            <a:r>
              <a:rPr lang="ko-KR" altLang="en-US" dirty="0"/>
              <a:t>주머니형 </a:t>
            </a:r>
            <a:r>
              <a:rPr lang="ko-KR" altLang="en-US" dirty="0" err="1"/>
              <a:t>그리퍼는</a:t>
            </a:r>
            <a:r>
              <a:rPr lang="ko-KR" altLang="en-US" dirty="0"/>
              <a:t> 줄기 탐지가 따로 필요 없음 </a:t>
            </a:r>
            <a:endParaRPr lang="en-US" altLang="ko-KR" dirty="0"/>
          </a:p>
          <a:p>
            <a:endParaRPr lang="en-US" altLang="ko-KR" dirty="0"/>
          </a:p>
          <a:p>
            <a:r>
              <a:rPr lang="ko-KR" altLang="en-US" dirty="0"/>
              <a:t>필요 없는 이유</a:t>
            </a:r>
            <a:r>
              <a:rPr lang="en-US" altLang="ko-KR" dirty="0"/>
              <a:t>: </a:t>
            </a:r>
            <a:r>
              <a:rPr lang="ko-KR" altLang="en-US" dirty="0"/>
              <a:t>딸기만 감싸는 형태이기 때문에 딸기 좌표만 알아내면 됨</a:t>
            </a:r>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14</a:t>
            </a:fld>
            <a:endParaRPr lang="ko-KR" altLang="en-US"/>
          </a:p>
        </p:txBody>
      </p:sp>
    </p:spTree>
    <p:extLst>
      <p:ext uri="{BB962C8B-B14F-4D97-AF65-F5344CB8AC3E}">
        <p14:creationId xmlns:p14="http://schemas.microsoft.com/office/powerpoint/2010/main" val="1466024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458470" marR="0" indent="-458470" algn="l" fontAlgn="base" latinLnBrk="0">
              <a:lnSpc>
                <a:spcPct val="130000"/>
              </a:lnSpc>
            </a:pPr>
            <a:r>
              <a:rPr lang="ko-KR" altLang="en-US" sz="1800" kern="0" spc="40" dirty="0">
                <a:solidFill>
                  <a:srgbClr val="000000"/>
                </a:solidFill>
                <a:effectLst/>
                <a:ea typeface="굴림" panose="020B0600000101010101" pitchFamily="50" charset="-127"/>
              </a:rPr>
              <a:t>가</a:t>
            </a:r>
            <a:r>
              <a:rPr lang="en-US" altLang="ko-KR" sz="1800" kern="0" spc="40" dirty="0">
                <a:solidFill>
                  <a:srgbClr val="000000"/>
                </a:solidFill>
                <a:effectLst/>
                <a:latin typeface="굴림" panose="020B0600000101010101" pitchFamily="50" charset="-127"/>
              </a:rPr>
              <a:t>. </a:t>
            </a:r>
            <a:r>
              <a:rPr lang="ko-KR" altLang="en-US" sz="1800" kern="0" spc="40" dirty="0">
                <a:solidFill>
                  <a:srgbClr val="000000"/>
                </a:solidFill>
                <a:effectLst/>
                <a:ea typeface="굴림" panose="020B0600000101010101" pitchFamily="50" charset="-127"/>
              </a:rPr>
              <a:t>문서 협업 플랫폼 구축</a:t>
            </a:r>
            <a:endParaRPr lang="ko-KR" altLang="en-US" sz="1800" kern="0" spc="40" dirty="0">
              <a:solidFill>
                <a:srgbClr val="000000"/>
              </a:solidFill>
              <a:effectLst/>
            </a:endParaRPr>
          </a:p>
          <a:p>
            <a:pPr marL="458470" marR="0" indent="-458470" algn="l" fontAlgn="base" latinLnBrk="0">
              <a:lnSpc>
                <a:spcPct val="130000"/>
              </a:lnSpc>
            </a:pPr>
            <a:r>
              <a:rPr lang="en-US" altLang="ko-KR" sz="1800" kern="0" spc="40" dirty="0">
                <a:solidFill>
                  <a:srgbClr val="000000"/>
                </a:solidFill>
                <a:effectLst/>
                <a:latin typeface="굴림" panose="020B0600000101010101" pitchFamily="50" charset="-127"/>
              </a:rPr>
              <a:t>: Microsoft Teams</a:t>
            </a:r>
            <a:r>
              <a:rPr lang="ko-KR" altLang="en-US" sz="1800" kern="0" spc="40" dirty="0">
                <a:solidFill>
                  <a:srgbClr val="000000"/>
                </a:solidFill>
                <a:effectLst/>
                <a:ea typeface="굴림" panose="020B0600000101010101" pitchFamily="50" charset="-127"/>
              </a:rPr>
              <a:t>를 활용하여 프로젝트 문서 작성과 실시간 커뮤니케이션 채널을 구축한다</a:t>
            </a:r>
            <a:r>
              <a:rPr lang="en-US" altLang="ko-KR" sz="1800" kern="0" spc="40" dirty="0">
                <a:solidFill>
                  <a:srgbClr val="000000"/>
                </a:solidFill>
                <a:effectLst/>
                <a:latin typeface="굴림" panose="020B0600000101010101" pitchFamily="50" charset="-127"/>
              </a:rPr>
              <a:t>. </a:t>
            </a:r>
            <a:endParaRPr lang="ko-KR" altLang="en-US" sz="1800" kern="0" spc="40" dirty="0">
              <a:solidFill>
                <a:srgbClr val="000000"/>
              </a:solidFill>
              <a:effectLst/>
            </a:endParaRPr>
          </a:p>
          <a:p>
            <a:pPr marL="458470" marR="0" indent="-458470" algn="l" fontAlgn="base" latinLnBrk="0">
              <a:lnSpc>
                <a:spcPct val="130000"/>
              </a:lnSpc>
            </a:pPr>
            <a:r>
              <a:rPr lang="ko-KR" altLang="en-US" sz="1800" kern="0" spc="40" dirty="0">
                <a:solidFill>
                  <a:srgbClr val="000000"/>
                </a:solidFill>
                <a:effectLst/>
                <a:ea typeface="굴림" panose="020B0600000101010101" pitchFamily="50" charset="-127"/>
              </a:rPr>
              <a:t>이를 통해 팀원 간 정보의 효율적인 공유와 신속한 의사결정이 가능해진다</a:t>
            </a:r>
            <a:r>
              <a:rPr lang="en-US" altLang="ko-KR" sz="1800" kern="0" spc="40" dirty="0">
                <a:solidFill>
                  <a:srgbClr val="000000"/>
                </a:solidFill>
                <a:effectLst/>
                <a:latin typeface="굴림" panose="020B0600000101010101" pitchFamily="50" charset="-127"/>
              </a:rPr>
              <a:t>.</a:t>
            </a:r>
          </a:p>
          <a:p>
            <a:pPr marL="458470" marR="0" indent="-458470" algn="l" fontAlgn="base" latinLnBrk="0">
              <a:lnSpc>
                <a:spcPct val="130000"/>
              </a:lnSpc>
            </a:pPr>
            <a:endParaRPr lang="en-US" altLang="ko-KR" sz="1800" kern="0" spc="40" dirty="0">
              <a:solidFill>
                <a:srgbClr val="000000"/>
              </a:solidFill>
              <a:effectLst/>
              <a:latin typeface="굴림" panose="020B0600000101010101" pitchFamily="50" charset="-127"/>
            </a:endParaRPr>
          </a:p>
          <a:p>
            <a:pPr marL="458470" marR="0" indent="-458470" algn="l" fontAlgn="base" latinLnBrk="0">
              <a:lnSpc>
                <a:spcPct val="130000"/>
              </a:lnSpc>
            </a:pPr>
            <a:endParaRPr lang="ko-KR" altLang="en-US" sz="1800" kern="0" spc="40" dirty="0">
              <a:solidFill>
                <a:srgbClr val="000000"/>
              </a:solidFill>
              <a:effectLst/>
            </a:endParaRPr>
          </a:p>
          <a:p>
            <a:pPr marL="458470" marR="0" indent="-458470" algn="l" fontAlgn="base" latinLnBrk="0">
              <a:lnSpc>
                <a:spcPct val="130000"/>
              </a:lnSpc>
            </a:pPr>
            <a:r>
              <a:rPr lang="ko-KR" altLang="en-US" sz="1800" kern="0" spc="40" dirty="0">
                <a:solidFill>
                  <a:srgbClr val="000000"/>
                </a:solidFill>
                <a:effectLst/>
                <a:ea typeface="굴림" panose="020B0600000101010101" pitchFamily="50" charset="-127"/>
              </a:rPr>
              <a:t>나</a:t>
            </a:r>
            <a:r>
              <a:rPr lang="en-US" altLang="ko-KR" sz="1800" kern="0" spc="40" dirty="0">
                <a:solidFill>
                  <a:srgbClr val="000000"/>
                </a:solidFill>
                <a:effectLst/>
                <a:latin typeface="굴림" panose="020B0600000101010101" pitchFamily="50" charset="-127"/>
              </a:rPr>
              <a:t>. </a:t>
            </a:r>
            <a:r>
              <a:rPr lang="ko-KR" altLang="en-US" sz="1800" kern="0" spc="40" dirty="0">
                <a:solidFill>
                  <a:srgbClr val="000000"/>
                </a:solidFill>
                <a:effectLst/>
                <a:ea typeface="굴림" panose="020B0600000101010101" pitchFamily="50" charset="-127"/>
              </a:rPr>
              <a:t>코드 및 데이터셋 버전 관리</a:t>
            </a:r>
            <a:endParaRPr lang="ko-KR" altLang="en-US" sz="1800" kern="0" spc="40" dirty="0">
              <a:solidFill>
                <a:srgbClr val="000000"/>
              </a:solidFill>
              <a:effectLst/>
            </a:endParaRPr>
          </a:p>
          <a:p>
            <a:pPr marL="458470" marR="0" indent="-458470" algn="l" fontAlgn="base" latinLnBrk="0">
              <a:lnSpc>
                <a:spcPct val="130000"/>
              </a:lnSpc>
            </a:pPr>
            <a:r>
              <a:rPr lang="en-US" altLang="ko-KR" sz="1800" kern="0" spc="40" dirty="0">
                <a:solidFill>
                  <a:srgbClr val="000000"/>
                </a:solidFill>
                <a:effectLst/>
                <a:latin typeface="굴림" panose="020B0600000101010101" pitchFamily="50" charset="-127"/>
              </a:rPr>
              <a:t>: GitHub</a:t>
            </a:r>
            <a:r>
              <a:rPr lang="ko-KR" altLang="en-US" sz="1800" kern="0" spc="40" dirty="0">
                <a:solidFill>
                  <a:srgbClr val="000000"/>
                </a:solidFill>
                <a:effectLst/>
                <a:ea typeface="굴림" panose="020B0600000101010101" pitchFamily="50" charset="-127"/>
              </a:rPr>
              <a:t>를 통해 소스 코드와 데이터셋의 체계적 버전 관리 및 협업 환경을 마련한다</a:t>
            </a:r>
            <a:r>
              <a:rPr lang="en-US" altLang="ko-KR" sz="1800" kern="0" spc="40" dirty="0">
                <a:solidFill>
                  <a:srgbClr val="000000"/>
                </a:solidFill>
                <a:effectLst/>
                <a:latin typeface="굴림" panose="020B0600000101010101" pitchFamily="50" charset="-127"/>
              </a:rPr>
              <a:t>. </a:t>
            </a:r>
            <a:endParaRPr lang="ko-KR" altLang="en-US" sz="1800" kern="0" spc="40" dirty="0">
              <a:solidFill>
                <a:srgbClr val="000000"/>
              </a:solidFill>
              <a:effectLst/>
            </a:endParaRPr>
          </a:p>
          <a:p>
            <a:pPr marL="458470" marR="0" indent="-458470" algn="l" fontAlgn="base" latinLnBrk="0">
              <a:lnSpc>
                <a:spcPct val="130000"/>
              </a:lnSpc>
            </a:pPr>
            <a:r>
              <a:rPr lang="ko-KR" altLang="en-US" sz="1800" kern="0" spc="40" dirty="0">
                <a:solidFill>
                  <a:srgbClr val="000000"/>
                </a:solidFill>
                <a:effectLst/>
                <a:ea typeface="굴림" panose="020B0600000101010101" pitchFamily="50" charset="-127"/>
              </a:rPr>
              <a:t>이를 통해 변경 사항을 명확하게 기록하며</a:t>
            </a:r>
            <a:r>
              <a:rPr lang="en-US" altLang="ko-KR" sz="1800" kern="0" spc="40" dirty="0">
                <a:solidFill>
                  <a:srgbClr val="000000"/>
                </a:solidFill>
                <a:effectLst/>
                <a:latin typeface="굴림" panose="020B0600000101010101" pitchFamily="50" charset="-127"/>
              </a:rPr>
              <a:t>, </a:t>
            </a:r>
            <a:r>
              <a:rPr lang="ko-KR" altLang="en-US" sz="1800" kern="0" spc="40" dirty="0">
                <a:solidFill>
                  <a:srgbClr val="000000"/>
                </a:solidFill>
                <a:effectLst/>
                <a:ea typeface="굴림" panose="020B0600000101010101" pitchFamily="50" charset="-127"/>
              </a:rPr>
              <a:t>코드의 품질과 일관성을 유지한다</a:t>
            </a:r>
            <a:r>
              <a:rPr lang="en-US" altLang="ko-KR" sz="1800" kern="0" spc="40" dirty="0">
                <a:solidFill>
                  <a:srgbClr val="000000"/>
                </a:solidFill>
                <a:effectLst/>
                <a:latin typeface="굴림" panose="020B0600000101010101" pitchFamily="50" charset="-127"/>
              </a:rPr>
              <a:t>.</a:t>
            </a:r>
            <a:endParaRPr lang="ko-KR" altLang="en-US"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16</a:t>
            </a:fld>
            <a:endParaRPr lang="ko-KR" altLang="en-US"/>
          </a:p>
        </p:txBody>
      </p:sp>
    </p:spTree>
    <p:extLst>
      <p:ext uri="{BB962C8B-B14F-4D97-AF65-F5344CB8AC3E}">
        <p14:creationId xmlns:p14="http://schemas.microsoft.com/office/powerpoint/2010/main" val="2472178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1" dirty="0"/>
              <a:t>노동력 절감 및 생산성 향상</a:t>
            </a:r>
            <a:endParaRPr lang="ko-KR" altLang="en-US" dirty="0"/>
          </a:p>
          <a:p>
            <a:pPr>
              <a:buFont typeface="Arial" panose="020B0604020202020204" pitchFamily="34" charset="0"/>
              <a:buChar char="•"/>
            </a:pPr>
            <a:r>
              <a:rPr lang="ko-KR" altLang="en-US" dirty="0"/>
              <a:t>자동화된 수확 시스템을 통해 인력 의존도를 낮추고</a:t>
            </a:r>
            <a:r>
              <a:rPr lang="en-US" altLang="ko-KR" dirty="0"/>
              <a:t>, </a:t>
            </a:r>
            <a:r>
              <a:rPr lang="ko-KR" altLang="en-US" dirty="0"/>
              <a:t>작업 속도를 향상시켜 수확 효율을 극대화할 수 있음</a:t>
            </a:r>
            <a:r>
              <a:rPr lang="en-US" altLang="ko-KR" dirty="0"/>
              <a:t>.</a:t>
            </a:r>
          </a:p>
          <a:p>
            <a:pPr>
              <a:buFont typeface="Arial" panose="020B0604020202020204" pitchFamily="34" charset="0"/>
              <a:buChar char="•"/>
            </a:pPr>
            <a:endParaRPr lang="en-US" altLang="ko-KR" dirty="0"/>
          </a:p>
          <a:p>
            <a:r>
              <a:rPr lang="ko-KR" altLang="en-US" b="1" dirty="0"/>
              <a:t>품질 균일화 및 손상 감소</a:t>
            </a:r>
            <a:endParaRPr lang="ko-KR" altLang="en-US" dirty="0"/>
          </a:p>
          <a:p>
            <a:pPr>
              <a:buFont typeface="Arial" panose="020B0604020202020204" pitchFamily="34" charset="0"/>
              <a:buChar char="•"/>
            </a:pPr>
            <a:r>
              <a:rPr lang="ko-KR" altLang="en-US" dirty="0"/>
              <a:t>컴퓨터 비전 및 정밀 로봇 제어를 활용하여 최적의 숙성도를 가진 딸기만 선별적으로 수확하고</a:t>
            </a:r>
            <a:r>
              <a:rPr lang="en-US" altLang="ko-KR" dirty="0"/>
              <a:t>, </a:t>
            </a:r>
            <a:r>
              <a:rPr lang="ko-KR" altLang="en-US" dirty="0"/>
              <a:t>사람 손으로 수확할 때 발생할 수 있는 과일 손상을 줄일 수 있음</a:t>
            </a:r>
            <a:r>
              <a:rPr lang="en-US" altLang="ko-KR" dirty="0"/>
              <a:t>.</a:t>
            </a:r>
          </a:p>
          <a:p>
            <a:pPr>
              <a:buFont typeface="Arial" panose="020B0604020202020204" pitchFamily="34" charset="0"/>
              <a:buChar char="•"/>
            </a:pPr>
            <a:endParaRPr lang="en-US" altLang="ko-KR" dirty="0"/>
          </a:p>
          <a:p>
            <a:r>
              <a:rPr lang="ko-KR" altLang="en-US" b="1" dirty="0" err="1"/>
              <a:t>스마트팜</a:t>
            </a:r>
            <a:r>
              <a:rPr lang="ko-KR" altLang="en-US" b="1" dirty="0"/>
              <a:t> 기술 발전 및 농업 혁신 촉진</a:t>
            </a:r>
            <a:endParaRPr lang="ko-KR" altLang="en-US" dirty="0"/>
          </a:p>
          <a:p>
            <a:pPr>
              <a:buFont typeface="Arial" panose="020B0604020202020204" pitchFamily="34" charset="0"/>
              <a:buChar char="•"/>
            </a:pPr>
            <a:r>
              <a:rPr lang="ko-KR" altLang="en-US" dirty="0"/>
              <a:t>농업 자동화 기술 도입이 확대되면서 </a:t>
            </a:r>
            <a:r>
              <a:rPr lang="ko-KR" altLang="en-US" dirty="0" err="1"/>
              <a:t>스마트팜의</a:t>
            </a:r>
            <a:r>
              <a:rPr lang="ko-KR" altLang="en-US" dirty="0"/>
              <a:t> 보급이 촉진되고</a:t>
            </a:r>
            <a:r>
              <a:rPr lang="en-US" altLang="ko-KR" dirty="0"/>
              <a:t>, </a:t>
            </a:r>
            <a:r>
              <a:rPr lang="ko-KR" altLang="en-US" dirty="0"/>
              <a:t>데이터 기반의 정밀 농업 구현이 가능해져 미래 농업 기술 발전에 기여할 수 있음</a:t>
            </a:r>
            <a:r>
              <a:rPr lang="en-US" altLang="ko-KR" dirty="0"/>
              <a:t>.</a:t>
            </a:r>
          </a:p>
          <a:p>
            <a:pPr>
              <a:buFont typeface="Arial" panose="020B0604020202020204" pitchFamily="34" charset="0"/>
              <a:buChar char="•"/>
            </a:pPr>
            <a:r>
              <a:rPr lang="ko-KR" altLang="en-US" dirty="0"/>
              <a:t>경량화를 통한 로봇 비용 감소 기대</a:t>
            </a:r>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17</a:t>
            </a:fld>
            <a:endParaRPr lang="ko-KR" altLang="en-US"/>
          </a:p>
        </p:txBody>
      </p:sp>
    </p:spTree>
    <p:extLst>
      <p:ext uri="{BB962C8B-B14F-4D97-AF65-F5344CB8AC3E}">
        <p14:creationId xmlns:p14="http://schemas.microsoft.com/office/powerpoint/2010/main" val="4117659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18</a:t>
            </a:fld>
            <a:endParaRPr lang="ko-KR" altLang="en-US"/>
          </a:p>
        </p:txBody>
      </p:sp>
    </p:spTree>
    <p:extLst>
      <p:ext uri="{BB962C8B-B14F-4D97-AF65-F5344CB8AC3E}">
        <p14:creationId xmlns:p14="http://schemas.microsoft.com/office/powerpoint/2010/main" val="21484017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4EAF-355D-A2F8-5547-1737ADF8F9A6}"/>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77BD7397-1ABE-9CC6-ECFB-EE1DEDB082C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DB3F1E-5890-B1F5-E037-CEFF664EB61A}"/>
              </a:ext>
            </a:extLst>
          </p:cNvPr>
          <p:cNvSpPr>
            <a:spLocks noGrp="1"/>
          </p:cNvSpPr>
          <p:nvPr>
            <p:ph type="body" idx="1"/>
          </p:nvPr>
        </p:nvSpPr>
        <p:spPr/>
        <p:txBody>
          <a:bodyPr/>
          <a:lstStyle/>
          <a:p>
            <a:endParaRPr lang="ko-KR" altLang="en-US" dirty="0"/>
          </a:p>
        </p:txBody>
      </p:sp>
      <p:sp>
        <p:nvSpPr>
          <p:cNvPr id="4" name="슬라이드 번호 개체 틀 3">
            <a:extLst>
              <a:ext uri="{FF2B5EF4-FFF2-40B4-BE49-F238E27FC236}">
                <a16:creationId xmlns:a16="http://schemas.microsoft.com/office/drawing/2014/main" id="{D25F0E35-E3F8-08C0-4A92-1F8D997E066D}"/>
              </a:ext>
            </a:extLst>
          </p:cNvPr>
          <p:cNvSpPr>
            <a:spLocks noGrp="1"/>
          </p:cNvSpPr>
          <p:nvPr>
            <p:ph type="sldNum" sz="quarter" idx="5"/>
          </p:nvPr>
        </p:nvSpPr>
        <p:spPr/>
        <p:txBody>
          <a:bodyPr/>
          <a:lstStyle/>
          <a:p>
            <a:fld id="{618C79A7-3B4E-40CC-B6CA-B46A8B11AC5E}" type="slidenum">
              <a:rPr lang="ko-KR" altLang="en-US" smtClean="0"/>
              <a:t>19</a:t>
            </a:fld>
            <a:endParaRPr lang="ko-KR" altLang="en-US"/>
          </a:p>
        </p:txBody>
      </p:sp>
    </p:spTree>
    <p:extLst>
      <p:ext uri="{BB962C8B-B14F-4D97-AF65-F5344CB8AC3E}">
        <p14:creationId xmlns:p14="http://schemas.microsoft.com/office/powerpoint/2010/main" val="1284333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1. </a:t>
            </a:r>
            <a:r>
              <a:rPr lang="ko-KR" altLang="en-US" dirty="0"/>
              <a:t>손상이 쉬움</a:t>
            </a:r>
          </a:p>
          <a:p>
            <a:r>
              <a:rPr lang="en-US" altLang="ko-KR" dirty="0"/>
              <a:t>- </a:t>
            </a:r>
            <a:r>
              <a:rPr lang="ko-KR" altLang="en-US" dirty="0"/>
              <a:t>딸기는 연질 과일로 외부 충격에 약하며</a:t>
            </a:r>
            <a:r>
              <a:rPr lang="en-US" altLang="ko-KR" dirty="0"/>
              <a:t>, </a:t>
            </a:r>
            <a:r>
              <a:rPr lang="ko-KR" altLang="en-US" dirty="0"/>
              <a:t>수확 과정에서 압력이나 충격이 가해지면 쉽게 멍이 들거나 변형됨</a:t>
            </a:r>
            <a:r>
              <a:rPr lang="en-US" altLang="ko-KR" dirty="0"/>
              <a:t>.</a:t>
            </a:r>
          </a:p>
          <a:p>
            <a:r>
              <a:rPr lang="en-US" altLang="ko-KR" dirty="0"/>
              <a:t>- </a:t>
            </a:r>
            <a:r>
              <a:rPr lang="ko-KR" altLang="en-US" dirty="0" err="1"/>
              <a:t>과숙한</a:t>
            </a:r>
            <a:r>
              <a:rPr lang="ko-KR" altLang="en-US" dirty="0"/>
              <a:t> 딸기는 더욱 부드러워지므로 조심스럽게 다룰 필요가 있음</a:t>
            </a:r>
            <a:r>
              <a:rPr lang="en-US" altLang="ko-KR" dirty="0"/>
              <a:t>.</a:t>
            </a:r>
          </a:p>
          <a:p>
            <a:pPr marL="171450" indent="-171450">
              <a:buFontTx/>
              <a:buChar char="-"/>
            </a:pPr>
            <a:r>
              <a:rPr lang="ko-KR" altLang="en-US" dirty="0"/>
              <a:t>표면에 미세한 털</a:t>
            </a:r>
            <a:r>
              <a:rPr lang="en-US" altLang="ko-KR" dirty="0"/>
              <a:t>(chenille-like texture)</a:t>
            </a:r>
            <a:r>
              <a:rPr lang="ko-KR" altLang="en-US" dirty="0"/>
              <a:t>이 있어 과일을 손상 없이 집는 방식이 중요함</a:t>
            </a:r>
            <a:r>
              <a:rPr lang="en-US" altLang="ko-KR" dirty="0"/>
              <a:t>.</a:t>
            </a:r>
          </a:p>
          <a:p>
            <a:pPr marL="171450" indent="-171450">
              <a:buFontTx/>
              <a:buChar char="-"/>
            </a:pPr>
            <a:endParaRPr lang="en-US" altLang="ko-KR" dirty="0"/>
          </a:p>
          <a:p>
            <a:r>
              <a:rPr lang="en-US" altLang="ko-KR" dirty="0"/>
              <a:t>2. </a:t>
            </a:r>
            <a:r>
              <a:rPr lang="ko-KR" altLang="en-US" dirty="0"/>
              <a:t>클러스터 형태</a:t>
            </a:r>
            <a:r>
              <a:rPr lang="en-US" altLang="ko-KR" dirty="0"/>
              <a:t>(</a:t>
            </a:r>
            <a:r>
              <a:rPr lang="ko-KR" altLang="en-US" dirty="0"/>
              <a:t>송이 형태</a:t>
            </a:r>
            <a:r>
              <a:rPr lang="en-US" altLang="ko-KR" dirty="0"/>
              <a:t>)</a:t>
            </a:r>
            <a:r>
              <a:rPr lang="ko-KR" altLang="en-US" dirty="0"/>
              <a:t>로 자람</a:t>
            </a:r>
          </a:p>
          <a:p>
            <a:r>
              <a:rPr lang="en-US" altLang="ko-KR" dirty="0"/>
              <a:t>- </a:t>
            </a:r>
            <a:r>
              <a:rPr lang="ko-KR" altLang="en-US" dirty="0"/>
              <a:t>여러 개의 딸기가 한 줄기에서 뭉쳐 자라며</a:t>
            </a:r>
            <a:r>
              <a:rPr lang="en-US" altLang="ko-KR" dirty="0"/>
              <a:t>, </a:t>
            </a:r>
            <a:r>
              <a:rPr lang="ko-KR" altLang="en-US" dirty="0"/>
              <a:t>성숙도가 다를 수 있음</a:t>
            </a:r>
            <a:r>
              <a:rPr lang="en-US" altLang="ko-KR" dirty="0"/>
              <a:t>.</a:t>
            </a:r>
          </a:p>
          <a:p>
            <a:r>
              <a:rPr lang="en-US" altLang="ko-KR" dirty="0"/>
              <a:t>- </a:t>
            </a:r>
            <a:r>
              <a:rPr lang="ko-KR" altLang="en-US" dirty="0"/>
              <a:t>딸기의 위치와 크기가 다양하여 효과적인 수확을 위해 개별 인식 및 분류가 필요함</a:t>
            </a:r>
            <a:r>
              <a:rPr lang="en-US" altLang="ko-KR" dirty="0"/>
              <a:t>.</a:t>
            </a:r>
          </a:p>
          <a:p>
            <a:r>
              <a:rPr lang="en-US" altLang="ko-KR" dirty="0"/>
              <a:t>- </a:t>
            </a:r>
            <a:r>
              <a:rPr lang="ko-KR" altLang="en-US" dirty="0"/>
              <a:t>한 번의 수확으로 모든 딸기를 채취할 수 없고</a:t>
            </a:r>
            <a:r>
              <a:rPr lang="en-US" altLang="ko-KR" dirty="0"/>
              <a:t>, </a:t>
            </a:r>
            <a:r>
              <a:rPr lang="ko-KR" altLang="en-US" dirty="0"/>
              <a:t>성숙한 개체만 선택적으로 수확해야 함</a:t>
            </a:r>
            <a:r>
              <a:rPr lang="en-US" altLang="ko-KR" dirty="0"/>
              <a:t>.</a:t>
            </a:r>
          </a:p>
          <a:p>
            <a:r>
              <a:rPr lang="en-US" altLang="ko-KR" dirty="0"/>
              <a:t>3. </a:t>
            </a:r>
            <a:r>
              <a:rPr lang="ko-KR" altLang="en-US" dirty="0"/>
              <a:t>줄기와 연결됨</a:t>
            </a:r>
            <a:endParaRPr lang="en-US" altLang="ko-KR" dirty="0"/>
          </a:p>
          <a:p>
            <a:endParaRPr lang="ko-KR" altLang="en-US" dirty="0"/>
          </a:p>
          <a:p>
            <a:r>
              <a:rPr lang="en-US" altLang="ko-KR" dirty="0"/>
              <a:t>- </a:t>
            </a:r>
            <a:r>
              <a:rPr lang="ko-KR" altLang="en-US" dirty="0"/>
              <a:t>딸기는 가는 줄기로 연결되어 있으며</a:t>
            </a:r>
            <a:r>
              <a:rPr lang="en-US" altLang="ko-KR" dirty="0"/>
              <a:t>, </a:t>
            </a:r>
            <a:r>
              <a:rPr lang="ko-KR" altLang="en-US" dirty="0"/>
              <a:t>줄기 길이와 강도가 다를 수 있음</a:t>
            </a:r>
            <a:r>
              <a:rPr lang="en-US" altLang="ko-KR" dirty="0"/>
              <a:t>.</a:t>
            </a:r>
          </a:p>
          <a:p>
            <a:r>
              <a:rPr lang="en-US" altLang="ko-KR" dirty="0"/>
              <a:t>- </a:t>
            </a:r>
            <a:r>
              <a:rPr lang="ko-KR" altLang="en-US" dirty="0"/>
              <a:t>줄기를 절단하여 수확하는 방식과 과실만 집어 올리는 방식 중 적절한 방법 선택이 필요함</a:t>
            </a:r>
            <a:r>
              <a:rPr lang="en-US" altLang="ko-KR" dirty="0"/>
              <a:t>.</a:t>
            </a:r>
          </a:p>
          <a:p>
            <a:pPr marL="171450" indent="-171450">
              <a:buFontTx/>
              <a:buChar char="-"/>
            </a:pPr>
            <a:r>
              <a:rPr lang="ko-KR" altLang="en-US" dirty="0"/>
              <a:t>일부 품종은 쉽게 떨어지지만</a:t>
            </a:r>
            <a:r>
              <a:rPr lang="en-US" altLang="ko-KR" dirty="0"/>
              <a:t>, </a:t>
            </a:r>
            <a:r>
              <a:rPr lang="ko-KR" altLang="en-US" dirty="0"/>
              <a:t>일부는 강하게 연결되어 있어 절단이 필요함</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4</a:t>
            </a:fld>
            <a:endParaRPr lang="ko-KR" altLang="en-US"/>
          </a:p>
        </p:txBody>
      </p:sp>
    </p:spTree>
    <p:extLst>
      <p:ext uri="{BB962C8B-B14F-4D97-AF65-F5344CB8AC3E}">
        <p14:creationId xmlns:p14="http://schemas.microsoft.com/office/powerpoint/2010/main" val="2334828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EE5A-42B1-7180-FE10-578F0D3672D8}"/>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A8F1447-ADB8-13FA-127C-6ECE4D7A878F}"/>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74FD88A-CC50-BD76-1043-15525EA6CF57}"/>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1200" b="1" i="0" u="none" strike="noStrike" cap="none" normalizeH="0" baseline="0" dirty="0">
                <a:ln>
                  <a:noFill/>
                </a:ln>
                <a:solidFill>
                  <a:schemeClr val="tx1"/>
                </a:solidFill>
                <a:effectLst/>
                <a:latin typeface="Arial" panose="020B0604020202020204" pitchFamily="34" charset="0"/>
              </a:rPr>
              <a:t>농촌 인력 부족 해결</a:t>
            </a:r>
            <a:r>
              <a:rPr kumimoji="0" lang="ko-KR" altLang="ko-KR" sz="1200" b="0" i="0" u="none" strike="noStrike" cap="none" normalizeH="0" baseline="0" dirty="0">
                <a:ln>
                  <a:noFill/>
                </a:ln>
                <a:solidFill>
                  <a:schemeClr val="tx1"/>
                </a:solidFill>
                <a:effectLst/>
                <a:latin typeface="Arial" panose="020B0604020202020204" pitchFamily="34" charset="0"/>
              </a:rPr>
              <a:t>: 고령화로 인해 딸기 수확 인력이 부족한 현실에서 자동화 기술은 필수적.</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1200" b="1" i="0" u="none" strike="noStrike" cap="none" normalizeH="0" baseline="0" dirty="0">
                <a:ln>
                  <a:noFill/>
                </a:ln>
                <a:solidFill>
                  <a:schemeClr val="tx1"/>
                </a:solidFill>
                <a:effectLst/>
                <a:latin typeface="Arial" panose="020B0604020202020204" pitchFamily="34" charset="0"/>
              </a:rPr>
              <a:t>노동 강도 감소</a:t>
            </a:r>
            <a:r>
              <a:rPr kumimoji="0" lang="ko-KR" altLang="ko-KR" sz="1200" b="0" i="0" u="none" strike="noStrike" cap="none" normalizeH="0" baseline="0" dirty="0">
                <a:ln>
                  <a:noFill/>
                </a:ln>
                <a:solidFill>
                  <a:schemeClr val="tx1"/>
                </a:solidFill>
                <a:effectLst/>
                <a:latin typeface="Arial" panose="020B0604020202020204" pitchFamily="34" charset="0"/>
              </a:rPr>
              <a:t>: 허리를 굽히는 반복 작업을 대신할 로봇은 농민의 건강 부담을 줄일 수 있음.</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ko-KR" altLang="ko-KR" sz="1200" b="1" i="0" u="none" strike="noStrike" cap="none" normalizeH="0" baseline="0" dirty="0">
                <a:ln>
                  <a:noFill/>
                </a:ln>
                <a:solidFill>
                  <a:schemeClr val="tx1"/>
                </a:solidFill>
                <a:effectLst/>
                <a:latin typeface="Arial" panose="020B0604020202020204" pitchFamily="34" charset="0"/>
              </a:rPr>
              <a:t>수확 효율의 정량화</a:t>
            </a:r>
            <a:r>
              <a:rPr kumimoji="0" lang="ko-KR" altLang="ko-KR" sz="1200" b="0" i="0" u="none" strike="noStrike" cap="none" normalizeH="0" baseline="0" dirty="0">
                <a:ln>
                  <a:noFill/>
                </a:ln>
                <a:solidFill>
                  <a:schemeClr val="tx1"/>
                </a:solidFill>
                <a:effectLst/>
                <a:latin typeface="Arial" panose="020B0604020202020204" pitchFamily="34" charset="0"/>
              </a:rPr>
              <a:t>: 로봇 수확 데이터는 품질 분석, 수확량 예측 등의 </a:t>
            </a:r>
            <a:r>
              <a:rPr kumimoji="0" lang="ko-KR" altLang="ko-KR" sz="1200" b="0" i="0" u="none" strike="noStrike" cap="none" normalizeH="0" baseline="0" dirty="0" err="1">
                <a:ln>
                  <a:noFill/>
                </a:ln>
                <a:solidFill>
                  <a:schemeClr val="tx1"/>
                </a:solidFill>
                <a:effectLst/>
                <a:latin typeface="Arial" panose="020B0604020202020204" pitchFamily="34" charset="0"/>
              </a:rPr>
              <a:t>스마트팜</a:t>
            </a:r>
            <a:r>
              <a:rPr kumimoji="0" lang="ko-KR" altLang="ko-KR" sz="1200" b="0" i="0" u="none" strike="noStrike" cap="none" normalizeH="0" baseline="0" dirty="0">
                <a:ln>
                  <a:noFill/>
                </a:ln>
                <a:solidFill>
                  <a:schemeClr val="tx1"/>
                </a:solidFill>
                <a:effectLst/>
                <a:latin typeface="Arial" panose="020B0604020202020204" pitchFamily="34" charset="0"/>
              </a:rPr>
              <a:t> 고도화 기반이 될 수 있음.</a:t>
            </a:r>
          </a:p>
        </p:txBody>
      </p:sp>
      <p:sp>
        <p:nvSpPr>
          <p:cNvPr id="4" name="슬라이드 번호 개체 틀 3">
            <a:extLst>
              <a:ext uri="{FF2B5EF4-FFF2-40B4-BE49-F238E27FC236}">
                <a16:creationId xmlns:a16="http://schemas.microsoft.com/office/drawing/2014/main" id="{07BDABEE-6D82-A8E0-B79A-E4F44B64447B}"/>
              </a:ext>
            </a:extLst>
          </p:cNvPr>
          <p:cNvSpPr>
            <a:spLocks noGrp="1"/>
          </p:cNvSpPr>
          <p:nvPr>
            <p:ph type="sldNum" sz="quarter" idx="5"/>
          </p:nvPr>
        </p:nvSpPr>
        <p:spPr/>
        <p:txBody>
          <a:bodyPr/>
          <a:lstStyle/>
          <a:p>
            <a:fld id="{618C79A7-3B4E-40CC-B6CA-B46A8B11AC5E}" type="slidenum">
              <a:rPr lang="ko-KR" altLang="en-US" smtClean="0"/>
              <a:t>5</a:t>
            </a:fld>
            <a:endParaRPr lang="ko-KR" altLang="en-US"/>
          </a:p>
        </p:txBody>
      </p:sp>
    </p:spTree>
    <p:extLst>
      <p:ext uri="{BB962C8B-B14F-4D97-AF65-F5344CB8AC3E}">
        <p14:creationId xmlns:p14="http://schemas.microsoft.com/office/powerpoint/2010/main" val="1917561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6</a:t>
            </a:fld>
            <a:endParaRPr lang="ko-KR" altLang="en-US"/>
          </a:p>
        </p:txBody>
      </p:sp>
    </p:spTree>
    <p:extLst>
      <p:ext uri="{BB962C8B-B14F-4D97-AF65-F5344CB8AC3E}">
        <p14:creationId xmlns:p14="http://schemas.microsoft.com/office/powerpoint/2010/main" val="106259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lvl="0" indent="0" algn="l">
              <a:lnSpc>
                <a:spcPct val="116199"/>
              </a:lnSpc>
              <a:buClr>
                <a:srgbClr val="4C680F"/>
              </a:buClr>
              <a:buFont typeface="Arial"/>
              <a:buNone/>
            </a:pPr>
            <a:r>
              <a:rPr lang="ko-KR" altLang="en-US" sz="1200" b="0" i="0" u="none" strike="noStrike" dirty="0">
                <a:solidFill>
                  <a:srgbClr val="4C680F"/>
                </a:solidFill>
                <a:latin typeface="Pretendard Regular" panose="020B0600000101010101" charset="-127"/>
                <a:ea typeface="Pretendard Regular" panose="020B0600000101010101" charset="-127"/>
              </a:rPr>
              <a:t>테스트베드</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제작</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실제 딸기 농장 환경과 비슷하게 클러스터 형태로 구현</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0" lvl="0" indent="0" algn="l">
              <a:lnSpc>
                <a:spcPct val="116199"/>
              </a:lnSpc>
              <a:buClr>
                <a:srgbClr val="4C680F"/>
              </a:buClr>
              <a:buFont typeface="Arial"/>
              <a:buNone/>
            </a:pPr>
            <a:r>
              <a:rPr lang="ko-KR" altLang="en-US" sz="1200" b="0" i="0" u="none" strike="noStrike" dirty="0">
                <a:solidFill>
                  <a:srgbClr val="4C680F"/>
                </a:solidFill>
                <a:latin typeface="Pretendard Regular" panose="020B0600000101010101" charset="-127"/>
                <a:ea typeface="Pretendard Regular" panose="020B0600000101010101" charset="-127"/>
              </a:rPr>
              <a:t>데이터셋 구축</a:t>
            </a:r>
            <a:br>
              <a:rPr lang="en-US" altLang="ko-KR" sz="1200" b="0" i="0" u="none" strike="noStrike" dirty="0">
                <a:solidFill>
                  <a:srgbClr val="4C680F"/>
                </a:solidFill>
                <a:latin typeface="Pretendard Regular" panose="020B0600000101010101" charset="-127"/>
                <a:ea typeface="Pretendard Regular" panose="020B0600000101010101" charset="-127"/>
              </a:rPr>
            </a:b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여러 각도 및 거리에서 촬영하여 데이터 다양성 확보</a:t>
            </a:r>
            <a:endParaRPr lang="en-US" altLang="ko-KR" sz="1200" b="0" i="0" u="none" strike="noStrike"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이미지 해상도 조정 및 정규화</a:t>
            </a:r>
            <a:endParaRPr lang="en-US" altLang="ko-KR" sz="1200"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딸기와 </a:t>
            </a:r>
            <a:r>
              <a:rPr lang="ko-KR" altLang="en-US" sz="1200" b="0" i="0" u="none" strike="noStrike" dirty="0" err="1">
                <a:solidFill>
                  <a:srgbClr val="4C680F"/>
                </a:solidFill>
                <a:latin typeface="Pretendard Regular" panose="020B0600000101010101" charset="-127"/>
                <a:ea typeface="Pretendard Regular" panose="020B0600000101010101" charset="-127"/>
              </a:rPr>
              <a:t>비딸기</a:t>
            </a:r>
            <a:r>
              <a:rPr lang="ko-KR" altLang="en-US" sz="1200" b="0" i="0" u="none" strike="noStrike" dirty="0">
                <a:solidFill>
                  <a:srgbClr val="4C680F"/>
                </a:solidFill>
                <a:latin typeface="Pretendard Regular" panose="020B0600000101010101" charset="-127"/>
                <a:ea typeface="Pretendard Regular" panose="020B0600000101010101" charset="-127"/>
              </a:rPr>
              <a:t> 객체 구분</a:t>
            </a:r>
            <a:r>
              <a:rPr lang="en-US" altLang="ko-KR" sz="1200" b="0" i="0" u="none" strike="noStrike" dirty="0">
                <a:solidFill>
                  <a:srgbClr val="4C680F"/>
                </a:solidFill>
                <a:latin typeface="Pretendard Regular" panose="020B0600000101010101" charset="-127"/>
                <a:ea typeface="Pretendard Regular" panose="020B0600000101010101" charset="-127"/>
              </a:rPr>
              <a:t>(</a:t>
            </a:r>
            <a:r>
              <a:rPr lang="ko-KR" altLang="en-US" sz="1200" b="0" i="0" u="none" strike="noStrike" dirty="0">
                <a:solidFill>
                  <a:srgbClr val="4C680F"/>
                </a:solidFill>
                <a:latin typeface="Pretendard Regular" panose="020B0600000101010101" charset="-127"/>
                <a:ea typeface="Pretendard Regular" panose="020B0600000101010101" charset="-127"/>
              </a:rPr>
              <a:t>장애물</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잎 등</a:t>
            </a:r>
            <a:r>
              <a:rPr lang="en-US" altLang="ko-KR" sz="1200" b="0" i="0" u="none" strike="noStrike" dirty="0">
                <a:solidFill>
                  <a:srgbClr val="4C680F"/>
                </a:solidFill>
                <a:latin typeface="Pretendard Regular" panose="020B0600000101010101" charset="-127"/>
                <a:ea typeface="Pretendard Regular" panose="020B0600000101010101" charset="-127"/>
              </a:rPr>
              <a:t>)</a:t>
            </a: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수확 가능 여부</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숙성도</a:t>
            </a:r>
            <a:r>
              <a:rPr lang="en-US" altLang="ko-KR" sz="1200" dirty="0">
                <a:solidFill>
                  <a:srgbClr val="4C680F"/>
                </a:solidFill>
                <a:latin typeface="Pretendard Regular" panose="020B0600000101010101" charset="-127"/>
                <a:ea typeface="Pretendard Regular" panose="020B0600000101010101" charset="-127"/>
              </a:rPr>
              <a:t>) </a:t>
            </a:r>
            <a:r>
              <a:rPr lang="ko-KR" altLang="en-US" sz="1200" dirty="0">
                <a:solidFill>
                  <a:srgbClr val="4C680F"/>
                </a:solidFill>
                <a:latin typeface="Pretendard Regular" panose="020B0600000101010101" charset="-127"/>
                <a:ea typeface="Pretendard Regular" panose="020B0600000101010101" charset="-127"/>
              </a:rPr>
              <a:t>주석 추가</a:t>
            </a:r>
            <a:endParaRPr lang="en-US" altLang="ko-KR" sz="1200" dirty="0">
              <a:solidFill>
                <a:srgbClr val="4C680F"/>
              </a:solidFill>
              <a:latin typeface="Pretendard Regular" panose="020B0600000101010101" charset="-127"/>
              <a:ea typeface="Pretendard Regular" panose="020B0600000101010101" charset="-127"/>
            </a:endParaRPr>
          </a:p>
          <a:p>
            <a:pPr marL="342900" lvl="0" indent="-342900" algn="l">
              <a:lnSpc>
                <a:spcPct val="116199"/>
              </a:lnSpc>
              <a:buClr>
                <a:srgbClr val="4C680F"/>
              </a:buClr>
              <a:buFont typeface="Arial"/>
              <a:buChar char="●"/>
            </a:pPr>
            <a:r>
              <a:rPr lang="ko-KR" altLang="en-US" sz="1200" b="0" i="0" u="none" strike="noStrike" dirty="0">
                <a:solidFill>
                  <a:srgbClr val="4C680F"/>
                </a:solidFill>
                <a:latin typeface="Pretendard Regular" panose="020B0600000101010101" charset="-127"/>
                <a:ea typeface="Pretendard Regular" panose="020B0600000101010101" charset="-127"/>
              </a:rPr>
              <a:t>메타데이터 포함</a:t>
            </a:r>
            <a:r>
              <a:rPr lang="en-US" altLang="ko-KR" sz="1200" b="0" i="0" u="none" strike="noStrike" dirty="0">
                <a:solidFill>
                  <a:srgbClr val="4C680F"/>
                </a:solidFill>
                <a:latin typeface="Pretendard Regular" panose="020B0600000101010101" charset="-127"/>
                <a:ea typeface="Pretendard Regular" panose="020B0600000101010101" charset="-127"/>
              </a:rPr>
              <a:t>(</a:t>
            </a:r>
            <a:r>
              <a:rPr lang="ko-KR" altLang="en-US" sz="1200" b="0" i="0" u="none" strike="noStrike" dirty="0">
                <a:solidFill>
                  <a:srgbClr val="4C680F"/>
                </a:solidFill>
                <a:latin typeface="Pretendard Regular" panose="020B0600000101010101" charset="-127"/>
                <a:ea typeface="Pretendard Regular" panose="020B0600000101010101" charset="-127"/>
              </a:rPr>
              <a:t>촬영 시간</a:t>
            </a:r>
            <a:r>
              <a:rPr lang="en-US" altLang="ko-KR" sz="1200" b="0" i="0" u="none" strike="noStrike" dirty="0">
                <a:solidFill>
                  <a:srgbClr val="4C680F"/>
                </a:solidFill>
                <a:latin typeface="Pretendard Regular" panose="020B0600000101010101" charset="-127"/>
                <a:ea typeface="Pretendard Regular" panose="020B0600000101010101" charset="-127"/>
              </a:rPr>
              <a:t>, </a:t>
            </a:r>
            <a:r>
              <a:rPr lang="ko-KR" altLang="en-US" sz="1200" b="0" i="0" u="none" strike="noStrike" dirty="0">
                <a:solidFill>
                  <a:srgbClr val="4C680F"/>
                </a:solidFill>
                <a:latin typeface="Pretendard Regular" panose="020B0600000101010101" charset="-127"/>
                <a:ea typeface="Pretendard Regular" panose="020B0600000101010101" charset="-127"/>
              </a:rPr>
              <a:t>환경 조건 등</a:t>
            </a:r>
            <a:r>
              <a:rPr lang="en-US" altLang="ko-KR" sz="1200" b="0" i="0" u="none" strike="noStrike" dirty="0">
                <a:solidFill>
                  <a:srgbClr val="4C680F"/>
                </a:solidFill>
                <a:latin typeface="Pretendard Regular" panose="020B0600000101010101" charset="-127"/>
                <a:ea typeface="Pretendard Regular" panose="020B0600000101010101" charset="-127"/>
              </a:rPr>
              <a:t>)</a:t>
            </a:r>
          </a:p>
          <a:p>
            <a:pPr marL="342900" lvl="0" indent="-342900" algn="l">
              <a:lnSpc>
                <a:spcPct val="116199"/>
              </a:lnSpc>
              <a:buClr>
                <a:srgbClr val="4C680F"/>
              </a:buClr>
              <a:buFont typeface="Arial"/>
              <a:buChar char="●"/>
            </a:pPr>
            <a:r>
              <a:rPr lang="ko-KR" altLang="en-US" sz="1200" dirty="0">
                <a:solidFill>
                  <a:srgbClr val="4C680F"/>
                </a:solidFill>
                <a:latin typeface="Pretendard Regular" panose="020B0600000101010101" charset="-127"/>
                <a:ea typeface="Pretendard Regular" panose="020B0600000101010101" charset="-127"/>
              </a:rPr>
              <a:t>모델 학습을 위한 데이터셋 구성</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훈련</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검증</a:t>
            </a:r>
            <a:r>
              <a:rPr lang="en-US" altLang="ko-KR" sz="1200" dirty="0">
                <a:solidFill>
                  <a:srgbClr val="4C680F"/>
                </a:solidFill>
                <a:latin typeface="Pretendard Regular" panose="020B0600000101010101" charset="-127"/>
                <a:ea typeface="Pretendard Regular" panose="020B0600000101010101" charset="-127"/>
              </a:rPr>
              <a:t>/</a:t>
            </a:r>
            <a:r>
              <a:rPr lang="ko-KR" altLang="en-US" sz="1200" dirty="0">
                <a:solidFill>
                  <a:srgbClr val="4C680F"/>
                </a:solidFill>
                <a:latin typeface="Pretendard Regular" panose="020B0600000101010101" charset="-127"/>
                <a:ea typeface="Pretendard Regular" panose="020B0600000101010101" charset="-127"/>
              </a:rPr>
              <a:t>테스트 세트 분리</a:t>
            </a:r>
            <a:r>
              <a:rPr lang="en-US" altLang="ko-KR" sz="1200" dirty="0">
                <a:solidFill>
                  <a:srgbClr val="4C680F"/>
                </a:solidFill>
                <a:latin typeface="Pretendard Regular" panose="020B0600000101010101" charset="-127"/>
                <a:ea typeface="Pretendard Regular" panose="020B0600000101010101" charset="-127"/>
              </a:rPr>
              <a:t>)</a:t>
            </a:r>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7</a:t>
            </a:fld>
            <a:endParaRPr lang="ko-KR" altLang="en-US"/>
          </a:p>
        </p:txBody>
      </p:sp>
    </p:spTree>
    <p:extLst>
      <p:ext uri="{BB962C8B-B14F-4D97-AF65-F5344CB8AC3E}">
        <p14:creationId xmlns:p14="http://schemas.microsoft.com/office/powerpoint/2010/main" val="2933498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err="1"/>
              <a:t>그리퍼</a:t>
            </a:r>
            <a:r>
              <a:rPr lang="ko-KR" altLang="en-US" dirty="0"/>
              <a:t> 차이점</a:t>
            </a:r>
            <a:endParaRPr lang="en-US" altLang="ko-KR" dirty="0"/>
          </a:p>
          <a:p>
            <a:endParaRPr lang="en-US" altLang="ko-KR" dirty="0"/>
          </a:p>
          <a:p>
            <a:r>
              <a:rPr lang="ko-KR" altLang="en-US" dirty="0"/>
              <a:t>가위형 </a:t>
            </a:r>
            <a:r>
              <a:rPr lang="ko-KR" altLang="en-US" dirty="0" err="1"/>
              <a:t>그리퍼는</a:t>
            </a:r>
            <a:r>
              <a:rPr lang="ko-KR" altLang="en-US" dirty="0"/>
              <a:t> 줄기 탐지를 해야함</a:t>
            </a:r>
            <a:endParaRPr lang="en-US" altLang="ko-KR" dirty="0"/>
          </a:p>
          <a:p>
            <a:r>
              <a:rPr lang="ko-KR" altLang="en-US" dirty="0"/>
              <a:t>주머니형 </a:t>
            </a:r>
            <a:r>
              <a:rPr lang="ko-KR" altLang="en-US" dirty="0" err="1"/>
              <a:t>그리퍼는</a:t>
            </a:r>
            <a:r>
              <a:rPr lang="ko-KR" altLang="en-US" dirty="0"/>
              <a:t> 줄기 탐지가 따로 필요 없음 </a:t>
            </a:r>
            <a:endParaRPr lang="en-US" altLang="ko-KR" dirty="0"/>
          </a:p>
          <a:p>
            <a:endParaRPr lang="en-US" altLang="ko-KR" dirty="0"/>
          </a:p>
          <a:p>
            <a:r>
              <a:rPr lang="ko-KR" altLang="en-US" dirty="0"/>
              <a:t>필요 없는 이유</a:t>
            </a:r>
            <a:r>
              <a:rPr lang="en-US" altLang="ko-KR" dirty="0"/>
              <a:t>: </a:t>
            </a:r>
            <a:r>
              <a:rPr lang="ko-KR" altLang="en-US" dirty="0"/>
              <a:t>딸기만 감싸는 형태이기 때문에 딸기 좌표만 알아내면 됨</a:t>
            </a:r>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8</a:t>
            </a:fld>
            <a:endParaRPr lang="ko-KR" altLang="en-US"/>
          </a:p>
        </p:txBody>
      </p:sp>
    </p:spTree>
    <p:extLst>
      <p:ext uri="{BB962C8B-B14F-4D97-AF65-F5344CB8AC3E}">
        <p14:creationId xmlns:p14="http://schemas.microsoft.com/office/powerpoint/2010/main" val="1466024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ea typeface="굴림" panose="020B0600000101010101" pitchFamily="50" charset="-127"/>
              </a:rPr>
              <a:t>숙성도 측정</a:t>
            </a:r>
            <a:endParaRPr lang="en-US" altLang="ko-KR"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딸기의 색상</a:t>
            </a:r>
            <a:r>
              <a:rPr lang="en-US" altLang="ko-KR" sz="1800" kern="0" spc="-20" dirty="0">
                <a:solidFill>
                  <a:srgbClr val="000000"/>
                </a:solidFill>
                <a:effectLst/>
                <a:latin typeface="굴림" panose="020B0600000101010101" pitchFamily="50" charset="-127"/>
              </a:rPr>
              <a:t>(Hue, Saturation, Value)</a:t>
            </a:r>
            <a:r>
              <a:rPr lang="ko-KR" altLang="en-US" sz="1800" kern="0" spc="-20" dirty="0">
                <a:solidFill>
                  <a:srgbClr val="000000"/>
                </a:solidFill>
                <a:effectLst/>
                <a:ea typeface="굴림" panose="020B0600000101010101" pitchFamily="50" charset="-127"/>
              </a:rPr>
              <a:t>을 분석하여 숙성도를 평가한다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숙성된 딸기와 미숙 딸기를 분류한다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Depth map</a:t>
            </a:r>
            <a:r>
              <a:rPr lang="ko-KR" altLang="en-US" sz="1800" kern="0" spc="-20" dirty="0">
                <a:solidFill>
                  <a:srgbClr val="000000"/>
                </a:solidFill>
                <a:effectLst/>
                <a:ea typeface="굴림" panose="020B0600000101010101" pitchFamily="50" charset="-127"/>
              </a:rPr>
              <a:t>을 활용하여 </a:t>
            </a:r>
            <a:r>
              <a:rPr lang="ko-KR" altLang="en-US" sz="1800" kern="0" spc="-20" dirty="0" err="1">
                <a:solidFill>
                  <a:srgbClr val="000000"/>
                </a:solidFill>
                <a:effectLst/>
                <a:ea typeface="굴림" panose="020B0600000101010101" pitchFamily="50" charset="-127"/>
              </a:rPr>
              <a:t>겹쳐있는</a:t>
            </a:r>
            <a:r>
              <a:rPr lang="ko-KR" altLang="en-US" sz="1800" kern="0" spc="-20" dirty="0">
                <a:solidFill>
                  <a:srgbClr val="000000"/>
                </a:solidFill>
                <a:effectLst/>
                <a:ea typeface="굴림" panose="020B0600000101010101" pitchFamily="50" charset="-127"/>
              </a:rPr>
              <a:t> 딸기들 중 가려진 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뒤에 있는</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딸기</a:t>
            </a:r>
            <a:r>
              <a:rPr lang="en-US" altLang="ko-KR" sz="1800" kern="0" spc="-20" dirty="0">
                <a:solidFill>
                  <a:srgbClr val="000000"/>
                </a:solidFill>
                <a:effectLst/>
                <a:latin typeface="굴림" panose="020B0600000101010101" pitchFamily="50" charset="-127"/>
              </a:rPr>
              <a:t>)</a:t>
            </a:r>
            <a:r>
              <a:rPr lang="ko-KR" altLang="en-US" sz="1800" kern="0" spc="-20" dirty="0">
                <a:solidFill>
                  <a:srgbClr val="000000"/>
                </a:solidFill>
                <a:effectLst/>
                <a:ea typeface="굴림" panose="020B0600000101010101" pitchFamily="50" charset="-127"/>
              </a:rPr>
              <a:t>는 수확 대상에서 제외한다</a:t>
            </a:r>
            <a:r>
              <a:rPr lang="en-US" altLang="ko-KR" sz="1800" kern="0" spc="-20" dirty="0">
                <a:solidFill>
                  <a:srgbClr val="000000"/>
                </a:solidFill>
                <a:effectLst/>
                <a:latin typeface="굴림" panose="020B0600000101010101" pitchFamily="50" charset="-127"/>
              </a:rPr>
              <a:t>.</a:t>
            </a: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조명 조건에 따라 색상이 다르게 보일 수 있으므로</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색 보정</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알고리즘을 적용할 수도 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10</a:t>
            </a:fld>
            <a:endParaRPr lang="ko-KR" altLang="en-US"/>
          </a:p>
        </p:txBody>
      </p:sp>
    </p:spTree>
    <p:extLst>
      <p:ext uri="{BB962C8B-B14F-4D97-AF65-F5344CB8AC3E}">
        <p14:creationId xmlns:p14="http://schemas.microsoft.com/office/powerpoint/2010/main" val="2301575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탐지된 딸기 중 수확 가능성을 고려하여 우선순위를 결정한다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0" marR="0" indent="0" algn="l" fontAlgn="base" latinLnBrk="0">
              <a:lnSpc>
                <a:spcPct val="160000"/>
              </a:lnSpc>
              <a:buFontTx/>
              <a:buNone/>
            </a:pPr>
            <a:r>
              <a:rPr lang="en-US" altLang="ko-KR" sz="1800" kern="0" spc="0" dirty="0">
                <a:solidFill>
                  <a:srgbClr val="000000"/>
                </a:solidFill>
                <a:effectLst/>
                <a:ea typeface="굴림" panose="020B0600000101010101" pitchFamily="50" charset="-127"/>
              </a:rPr>
              <a:t>- </a:t>
            </a:r>
            <a:r>
              <a:rPr lang="ko-KR" altLang="en-US" sz="1800" kern="0" spc="0" dirty="0">
                <a:solidFill>
                  <a:srgbClr val="000000"/>
                </a:solidFill>
                <a:effectLst/>
                <a:ea typeface="굴림" panose="020B0600000101010101" pitchFamily="50" charset="-127"/>
              </a:rPr>
              <a:t>딸기의 위치와 줄기의 위치를 종합적으로 고려하여 좌표를 계산한다</a:t>
            </a:r>
            <a:r>
              <a:rPr lang="en-US" altLang="ko-KR" sz="1800" kern="0" spc="0" dirty="0">
                <a:solidFill>
                  <a:srgbClr val="000000"/>
                </a:solidFill>
                <a:effectLst/>
                <a:latin typeface="굴림" panose="020B0600000101010101" pitchFamily="50" charset="-127"/>
              </a:rPr>
              <a:t>.</a:t>
            </a: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왼쪽부터 순차적으로 수확하지만</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장애물이 있거나 최적의 경로를</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고려하여 순서를 조정할 수도 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85750" marR="0" indent="-285750" algn="l" fontAlgn="base" latinLnBrk="0">
              <a:lnSpc>
                <a:spcPct val="160000"/>
              </a:lnSpc>
              <a:buFontTx/>
              <a:buChar char="-"/>
            </a:pPr>
            <a:endParaRPr lang="ko-KR" altLang="en-US" sz="1800" kern="0" spc="0" dirty="0">
              <a:solidFill>
                <a:srgbClr val="000000"/>
              </a:solidFill>
              <a:effectLst/>
            </a:endParaRPr>
          </a:p>
          <a:p>
            <a:endParaRPr lang="ko-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11</a:t>
            </a:fld>
            <a:endParaRPr lang="ko-KR" altLang="en-US"/>
          </a:p>
        </p:txBody>
      </p:sp>
    </p:spTree>
    <p:extLst>
      <p:ext uri="{BB962C8B-B14F-4D97-AF65-F5344CB8AC3E}">
        <p14:creationId xmlns:p14="http://schemas.microsoft.com/office/powerpoint/2010/main" val="12351391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ea typeface="굴림" panose="020B0600000101010101" pitchFamily="50" charset="-127"/>
              </a:rPr>
              <a:t>가</a:t>
            </a:r>
            <a:r>
              <a:rPr lang="en-US" altLang="ko-KR" sz="1800" kern="0" spc="-20" dirty="0">
                <a:solidFill>
                  <a:srgbClr val="000000"/>
                </a:solidFill>
                <a:effectLst/>
                <a:latin typeface="굴림" panose="020B0600000101010101" pitchFamily="50" charset="-127"/>
                <a:ea typeface="굴림" panose="020B0600000101010101" pitchFamily="50" charset="-127"/>
              </a:rPr>
              <a:t>. </a:t>
            </a:r>
            <a:r>
              <a:rPr lang="ko-KR" altLang="en-US" sz="1800" kern="0" spc="-20" dirty="0" err="1">
                <a:solidFill>
                  <a:srgbClr val="000000"/>
                </a:solidFill>
                <a:effectLst/>
                <a:latin typeface="굴림" panose="020B0600000101010101" pitchFamily="50" charset="-127"/>
                <a:ea typeface="굴림" panose="020B0600000101010101" pitchFamily="50" charset="-127"/>
              </a:rPr>
              <a:t>로봇팔로</a:t>
            </a:r>
            <a:r>
              <a:rPr lang="ko-KR" altLang="en-US" sz="1800" kern="0" spc="-20" dirty="0">
                <a:solidFill>
                  <a:srgbClr val="000000"/>
                </a:solidFill>
                <a:effectLst/>
                <a:latin typeface="굴림" panose="020B0600000101010101" pitchFamily="50" charset="-127"/>
                <a:ea typeface="굴림" panose="020B0600000101010101" pitchFamily="50" charset="-127"/>
              </a:rPr>
              <a:t> 좌표 전달</a:t>
            </a:r>
            <a:endParaRPr lang="en-US" altLang="ko-KR"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endParaRPr lang="ko-KR" altLang="en-US" sz="1800" kern="0" spc="-20" dirty="0">
              <a:solidFill>
                <a:srgbClr val="000000"/>
              </a:solidFill>
              <a:effectLst/>
              <a:latin typeface="굴림" panose="020B0600000101010101" pitchFamily="50" charset="-127"/>
              <a:ea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수확 순서대로 정리된 좌표를 </a:t>
            </a:r>
            <a:r>
              <a:rPr lang="ko-KR" altLang="en-US" sz="1800" kern="0" spc="-20" dirty="0" err="1">
                <a:solidFill>
                  <a:srgbClr val="000000"/>
                </a:solidFill>
                <a:effectLst/>
                <a:ea typeface="굴림" panose="020B0600000101010101" pitchFamily="50" charset="-127"/>
              </a:rPr>
              <a:t>로봇팔에</a:t>
            </a:r>
            <a:r>
              <a:rPr lang="ko-KR" altLang="en-US" sz="1800" kern="0" spc="-20" dirty="0">
                <a:solidFill>
                  <a:srgbClr val="000000"/>
                </a:solidFill>
                <a:effectLst/>
                <a:ea typeface="굴림" panose="020B0600000101010101" pitchFamily="50" charset="-127"/>
              </a:rPr>
              <a:t> 전달한다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로봇팔의</a:t>
            </a:r>
            <a:r>
              <a:rPr lang="ko-KR" altLang="en-US" sz="1800" kern="0" spc="-20" dirty="0">
                <a:solidFill>
                  <a:srgbClr val="000000"/>
                </a:solidFill>
                <a:effectLst/>
                <a:ea typeface="굴림" panose="020B0600000101010101" pitchFamily="50" charset="-127"/>
              </a:rPr>
              <a:t> 이동 경로를 최적화하여 불필요한 동작을 최소화한다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rPr>
              <a:t>나</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latin typeface="굴림" panose="020B0600000101010101" pitchFamily="50" charset="-127"/>
              </a:rPr>
              <a:t>해당 좌표로 </a:t>
            </a:r>
            <a:r>
              <a:rPr lang="ko-KR" altLang="en-US" sz="1800" kern="0" spc="-20" dirty="0" err="1">
                <a:solidFill>
                  <a:srgbClr val="000000"/>
                </a:solidFill>
                <a:effectLst/>
                <a:latin typeface="굴림" panose="020B0600000101010101" pitchFamily="50" charset="-127"/>
              </a:rPr>
              <a:t>로봇팔</a:t>
            </a:r>
            <a:r>
              <a:rPr lang="ko-KR" altLang="en-US" sz="1800" kern="0" spc="-20" dirty="0">
                <a:solidFill>
                  <a:srgbClr val="000000"/>
                </a:solidFill>
                <a:effectLst/>
                <a:latin typeface="굴림" panose="020B0600000101010101" pitchFamily="50" charset="-127"/>
              </a:rPr>
              <a:t> 이동</a:t>
            </a: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로봇팔이</a:t>
            </a:r>
            <a:r>
              <a:rPr lang="ko-KR" altLang="en-US" sz="1800" kern="0" spc="-20" dirty="0">
                <a:solidFill>
                  <a:srgbClr val="000000"/>
                </a:solidFill>
                <a:effectLst/>
                <a:ea typeface="굴림" panose="020B0600000101010101" pitchFamily="50" charset="-127"/>
              </a:rPr>
              <a:t> 지정된 좌표로 이동한다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이동 중 주변 장애물과의 충돌을 피하도록 경로를 계획한다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r>
              <a:rPr lang="ko-KR" altLang="en-US" sz="1800" kern="0" spc="-20" dirty="0">
                <a:solidFill>
                  <a:srgbClr val="000000"/>
                </a:solidFill>
                <a:effectLst/>
                <a:latin typeface="굴림" panose="020B0600000101010101" pitchFamily="50" charset="-127"/>
              </a:rPr>
              <a:t>다</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latin typeface="굴림" panose="020B0600000101010101" pitchFamily="50" charset="-127"/>
              </a:rPr>
              <a:t>센서로 위치 보정</a:t>
            </a: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endParaRPr lang="en-US" altLang="ko-KR" sz="1800" kern="0" spc="-20" dirty="0">
              <a:solidFill>
                <a:srgbClr val="000000"/>
              </a:solidFill>
              <a:effectLst/>
              <a:latin typeface="굴림" panose="020B0600000101010101" pitchFamily="50" charset="-127"/>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a:t>
            </a:r>
            <a:r>
              <a:rPr lang="ko-KR" altLang="en-US" sz="1800" kern="0" spc="-20" dirty="0">
                <a:solidFill>
                  <a:srgbClr val="000000"/>
                </a:solidFill>
                <a:effectLst/>
                <a:ea typeface="굴림" panose="020B0600000101010101" pitchFamily="50" charset="-127"/>
              </a:rPr>
              <a:t> 이동 중 오차를 보정하기 위해 센서를 활용한다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로봇팔의</a:t>
            </a:r>
            <a:r>
              <a:rPr lang="ko-KR" altLang="en-US" sz="1800" kern="0" spc="-20" dirty="0">
                <a:solidFill>
                  <a:srgbClr val="000000"/>
                </a:solidFill>
                <a:effectLst/>
                <a:ea typeface="굴림" panose="020B0600000101010101" pitchFamily="50" charset="-127"/>
              </a:rPr>
              <a:t> 정밀도를 높이기 위해 반복적인 보정 알고리즘을 적용할</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수도 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0" marR="0" indent="0" algn="l" fontAlgn="base" latinLnBrk="0">
              <a:lnSpc>
                <a:spcPct val="130000"/>
              </a:lnSpc>
              <a:buFontTx/>
              <a:buNone/>
            </a:pPr>
            <a:r>
              <a:rPr lang="en-US" altLang="ko-KR" sz="1800" kern="0" spc="-20" dirty="0">
                <a:solidFill>
                  <a:srgbClr val="000000"/>
                </a:solidFill>
                <a:effectLst/>
                <a:ea typeface="굴림" panose="020B0600000101010101" pitchFamily="50" charset="-127"/>
              </a:rPr>
              <a:t>- </a:t>
            </a:r>
            <a:r>
              <a:rPr lang="ko-KR" altLang="en-US" sz="1800" kern="0" spc="-20" dirty="0">
                <a:solidFill>
                  <a:srgbClr val="000000"/>
                </a:solidFill>
                <a:effectLst/>
                <a:ea typeface="굴림" panose="020B0600000101010101" pitchFamily="50" charset="-127"/>
              </a:rPr>
              <a:t>목표 좌표와 실측 좌표의 차이를 실시간으로 보정한다</a:t>
            </a:r>
            <a:r>
              <a:rPr lang="en-US" altLang="ko-KR" sz="1800" kern="0" spc="-20" dirty="0">
                <a:solidFill>
                  <a:srgbClr val="000000"/>
                </a:solidFill>
                <a:effectLst/>
                <a:latin typeface="굴림" panose="020B0600000101010101" pitchFamily="50" charset="-127"/>
              </a:rPr>
              <a:t>.</a:t>
            </a:r>
          </a:p>
          <a:p>
            <a:pPr marL="285750" marR="0" indent="-285750" algn="l" fontAlgn="base" latinLnBrk="0">
              <a:lnSpc>
                <a:spcPct val="130000"/>
              </a:lnSpc>
              <a:buFontTx/>
              <a:buChar char="-"/>
            </a:pPr>
            <a:endParaRPr lang="en-US" altLang="ko-KR" sz="1800" kern="0" spc="-20" dirty="0">
              <a:solidFill>
                <a:srgbClr val="000000"/>
              </a:solidFill>
              <a:effectLst/>
              <a:latin typeface="굴림" panose="020B0600000101010101" pitchFamily="50" charset="-127"/>
            </a:endParaRPr>
          </a:p>
          <a:p>
            <a:pPr marL="0" marR="0" indent="0" algn="l" fontAlgn="base" latinLnBrk="0">
              <a:lnSpc>
                <a:spcPct val="130000"/>
              </a:lnSpc>
              <a:buFontTx/>
              <a:buNone/>
            </a:pPr>
            <a:r>
              <a:rPr lang="ko-KR" altLang="en-US" sz="1800" kern="0" spc="-20" dirty="0">
                <a:solidFill>
                  <a:srgbClr val="000000"/>
                </a:solidFill>
                <a:effectLst/>
                <a:latin typeface="굴림" panose="020B0600000101010101" pitchFamily="50" charset="-127"/>
              </a:rPr>
              <a:t>라</a:t>
            </a: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latin typeface="굴림" panose="020B0600000101010101" pitchFamily="50" charset="-127"/>
              </a:rPr>
              <a:t>그리퍼로</a:t>
            </a:r>
            <a:r>
              <a:rPr lang="ko-KR" altLang="en-US" sz="1800" kern="0" spc="-20" dirty="0">
                <a:solidFill>
                  <a:srgbClr val="000000"/>
                </a:solidFill>
                <a:effectLst/>
                <a:latin typeface="굴림" panose="020B0600000101010101" pitchFamily="50" charset="-127"/>
              </a:rPr>
              <a:t> 딸기 수확</a:t>
            </a:r>
            <a:endParaRPr lang="en-US" altLang="ko-KR" sz="1800" kern="0" spc="-20" dirty="0">
              <a:solidFill>
                <a:srgbClr val="000000"/>
              </a:solidFill>
              <a:effectLst/>
              <a:latin typeface="굴림" panose="020B0600000101010101" pitchFamily="50" charset="-127"/>
            </a:endParaRPr>
          </a:p>
          <a:p>
            <a:pPr marL="0" marR="0" indent="0" algn="l" fontAlgn="base" latinLnBrk="0">
              <a:lnSpc>
                <a:spcPct val="130000"/>
              </a:lnSpc>
              <a:buFontTx/>
              <a:buNone/>
            </a:pP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수확 중 딸기가 손상되지 않도록 충격을 최소화한다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0" marR="0" indent="0" algn="l" fontAlgn="base" latinLnBrk="0">
              <a:lnSpc>
                <a:spcPct val="130000"/>
              </a:lnSpc>
              <a:buFontTx/>
              <a:buNone/>
            </a:pPr>
            <a:r>
              <a:rPr lang="en-US" altLang="ko-KR" sz="1800" kern="0" spc="-20" dirty="0">
                <a:solidFill>
                  <a:srgbClr val="000000"/>
                </a:solidFill>
                <a:effectLst/>
                <a:ea typeface="굴림" panose="020B0600000101010101" pitchFamily="50" charset="-127"/>
              </a:rPr>
              <a:t>- </a:t>
            </a:r>
            <a:r>
              <a:rPr lang="ko-KR" altLang="en-US" sz="1800" kern="0" spc="-20" dirty="0">
                <a:solidFill>
                  <a:srgbClr val="000000"/>
                </a:solidFill>
                <a:effectLst/>
                <a:ea typeface="굴림" panose="020B0600000101010101" pitchFamily="50" charset="-127"/>
              </a:rPr>
              <a:t>수확 가능한 딸기가 남아 있는지 확인하고</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있다면 수확을 반복한다</a:t>
            </a:r>
            <a:r>
              <a:rPr lang="en-US" altLang="ko-KR" sz="1800" kern="0" spc="-20" dirty="0">
                <a:solidFill>
                  <a:srgbClr val="000000"/>
                </a:solidFill>
                <a:effectLst/>
                <a:latin typeface="굴림" panose="020B0600000101010101" pitchFamily="50" charset="-127"/>
              </a:rPr>
              <a:t>.</a:t>
            </a:r>
          </a:p>
          <a:p>
            <a:pPr marL="285750" marR="0" indent="-285750" algn="l" fontAlgn="base" latinLnBrk="0">
              <a:lnSpc>
                <a:spcPct val="130000"/>
              </a:lnSpc>
              <a:buFontTx/>
              <a:buChar char="-"/>
            </a:pPr>
            <a:endParaRPr lang="en-US" altLang="ko-KR" sz="1800" kern="0" spc="-20" dirty="0">
              <a:solidFill>
                <a:srgbClr val="000000"/>
              </a:solidFill>
              <a:effectLst/>
              <a:latin typeface="굴림" panose="020B0600000101010101" pitchFamily="50" charset="-127"/>
            </a:endParaRPr>
          </a:p>
          <a:p>
            <a:pPr marL="0" marR="0" indent="0" algn="l" fontAlgn="base" latinLnBrk="0">
              <a:lnSpc>
                <a:spcPct val="130000"/>
              </a:lnSpc>
              <a:buFontTx/>
              <a:buNone/>
            </a:pPr>
            <a:r>
              <a:rPr lang="ko-KR" altLang="en-US" sz="1800" kern="0" spc="-20" dirty="0">
                <a:solidFill>
                  <a:srgbClr val="000000"/>
                </a:solidFill>
                <a:effectLst/>
                <a:latin typeface="굴림" panose="020B0600000101010101" pitchFamily="50" charset="-127"/>
              </a:rPr>
              <a:t>마</a:t>
            </a: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latin typeface="굴림" panose="020B0600000101010101" pitchFamily="50" charset="-127"/>
              </a:rPr>
              <a:t>딸기가 남았는가</a:t>
            </a:r>
            <a:r>
              <a:rPr lang="en-US" altLang="ko-KR" sz="1800" kern="0" spc="-20" dirty="0">
                <a:solidFill>
                  <a:srgbClr val="000000"/>
                </a:solidFill>
                <a:effectLst/>
                <a:latin typeface="굴림" panose="020B0600000101010101" pitchFamily="50" charset="-127"/>
              </a:rPr>
              <a:t>?</a:t>
            </a:r>
          </a:p>
          <a:p>
            <a:pPr marL="0" marR="0" indent="0" algn="l" fontAlgn="base" latinLnBrk="0">
              <a:lnSpc>
                <a:spcPct val="130000"/>
              </a:lnSpc>
              <a:buFontTx/>
              <a:buNone/>
            </a:pP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모든 딸기를 수확한 후</a:t>
            </a:r>
            <a:r>
              <a:rPr lang="en-US" altLang="ko-KR" sz="1800" kern="0" spc="-20" dirty="0">
                <a:solidFill>
                  <a:srgbClr val="000000"/>
                </a:solidFill>
                <a:effectLst/>
                <a:latin typeface="굴림" panose="020B0600000101010101" pitchFamily="50" charset="-127"/>
              </a:rPr>
              <a:t>, </a:t>
            </a:r>
            <a:r>
              <a:rPr lang="ko-KR" altLang="en-US" sz="1800" kern="0" spc="-20" dirty="0" err="1">
                <a:solidFill>
                  <a:srgbClr val="000000"/>
                </a:solidFill>
                <a:effectLst/>
                <a:ea typeface="굴림" panose="020B0600000101010101" pitchFamily="50" charset="-127"/>
              </a:rPr>
              <a:t>로봇팔을</a:t>
            </a:r>
            <a:r>
              <a:rPr lang="ko-KR" altLang="en-US" sz="1800" kern="0" spc="-20" dirty="0">
                <a:solidFill>
                  <a:srgbClr val="000000"/>
                </a:solidFill>
                <a:effectLst/>
                <a:ea typeface="굴림" panose="020B0600000101010101" pitchFamily="50" charset="-127"/>
              </a:rPr>
              <a:t> 처음 촬영 위치로 되돌린다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pPr marL="254000" marR="0" indent="-254000" algn="l" fontAlgn="base" latinLnBrk="0">
              <a:lnSpc>
                <a:spcPct val="130000"/>
              </a:lnSpc>
            </a:pPr>
            <a:r>
              <a:rPr lang="en-US" altLang="ko-KR" sz="1800" kern="0" spc="-20" dirty="0">
                <a:solidFill>
                  <a:srgbClr val="000000"/>
                </a:solidFill>
                <a:effectLst/>
                <a:latin typeface="굴림" panose="020B0600000101010101" pitchFamily="50" charset="-127"/>
              </a:rPr>
              <a:t>- </a:t>
            </a:r>
            <a:r>
              <a:rPr lang="ko-KR" altLang="en-US" sz="1800" kern="0" spc="-20" dirty="0">
                <a:solidFill>
                  <a:srgbClr val="000000"/>
                </a:solidFill>
                <a:effectLst/>
                <a:ea typeface="굴림" panose="020B0600000101010101" pitchFamily="50" charset="-127"/>
              </a:rPr>
              <a:t>촬영된 데이터와 수확된 딸기의 개수를 비교하여 성능을 평가할 수도</a:t>
            </a:r>
            <a:endParaRPr lang="ko-KR" altLang="en-US" sz="1800" kern="0" spc="-20" dirty="0">
              <a:solidFill>
                <a:srgbClr val="000000"/>
              </a:solidFill>
              <a:effectLst/>
            </a:endParaRPr>
          </a:p>
          <a:p>
            <a:pPr marL="254000" marR="0" indent="-254000" algn="l" fontAlgn="base" latinLnBrk="0">
              <a:lnSpc>
                <a:spcPct val="130000"/>
              </a:lnSpc>
            </a:pPr>
            <a:r>
              <a:rPr lang="ko-KR" altLang="en-US" sz="1800" kern="0" spc="-20" dirty="0">
                <a:solidFill>
                  <a:srgbClr val="000000"/>
                </a:solidFill>
                <a:effectLst/>
                <a:ea typeface="굴림" panose="020B0600000101010101" pitchFamily="50" charset="-127"/>
              </a:rPr>
              <a:t>있다</a:t>
            </a:r>
            <a:r>
              <a:rPr lang="en-US" altLang="ko-KR" sz="1800" kern="0" spc="-20" dirty="0">
                <a:solidFill>
                  <a:srgbClr val="000000"/>
                </a:solidFill>
                <a:effectLst/>
                <a:latin typeface="굴림" panose="020B0600000101010101" pitchFamily="50" charset="-127"/>
              </a:rPr>
              <a:t>.</a:t>
            </a:r>
            <a:endParaRPr lang="ko-KR" altLang="en-US" sz="1800" kern="0" spc="-20" dirty="0">
              <a:solidFill>
                <a:srgbClr val="000000"/>
              </a:solidFill>
              <a:effectLst/>
            </a:endParaRPr>
          </a:p>
          <a:p>
            <a:endParaRPr kumimoji="1" lang="ko-Kore-KR" altLang="en-US" dirty="0"/>
          </a:p>
        </p:txBody>
      </p:sp>
      <p:sp>
        <p:nvSpPr>
          <p:cNvPr id="4" name="슬라이드 번호 개체 틀 3"/>
          <p:cNvSpPr>
            <a:spLocks noGrp="1"/>
          </p:cNvSpPr>
          <p:nvPr>
            <p:ph type="sldNum" sz="quarter" idx="5"/>
          </p:nvPr>
        </p:nvSpPr>
        <p:spPr/>
        <p:txBody>
          <a:bodyPr/>
          <a:lstStyle/>
          <a:p>
            <a:fld id="{618C79A7-3B4E-40CC-B6CA-B46A8B11AC5E}" type="slidenum">
              <a:rPr lang="ko-KR" altLang="en-US" smtClean="0"/>
              <a:t>12</a:t>
            </a:fld>
            <a:endParaRPr lang="ko-KR" altLang="en-US"/>
          </a:p>
        </p:txBody>
      </p:sp>
    </p:spTree>
    <p:extLst>
      <p:ext uri="{BB962C8B-B14F-4D97-AF65-F5344CB8AC3E}">
        <p14:creationId xmlns:p14="http://schemas.microsoft.com/office/powerpoint/2010/main" val="33734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8.png"/><Relationship Id="rId7"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4.png"/><Relationship Id="rId4" Type="http://schemas.openxmlformats.org/officeDocument/2006/relationships/image" Target="../media/image6.png"/><Relationship Id="rId9"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8.png"/><Relationship Id="rId7"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0.jpe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png"/><Relationship Id="rId7"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9.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png"/><Relationship Id="rId10"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customXml" Target="../ink/ink1.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0.jpeg"/><Relationship Id="rId5" Type="http://schemas.openxmlformats.org/officeDocument/2006/relationships/image" Target="../media/image27.png"/><Relationship Id="rId10"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12700" y="7581900"/>
            <a:ext cx="18300700" cy="2791747"/>
          </a:xfrm>
          <a:prstGeom prst="rect">
            <a:avLst/>
          </a:prstGeom>
        </p:spPr>
      </p:pic>
      <p:pic>
        <p:nvPicPr>
          <p:cNvPr id="4" name="Picture 4"/>
          <p:cNvPicPr>
            <a:picLocks noChangeAspect="1"/>
          </p:cNvPicPr>
          <p:nvPr/>
        </p:nvPicPr>
        <p:blipFill>
          <a:blip r:embed="rId3"/>
          <a:stretch>
            <a:fillRect/>
          </a:stretch>
        </p:blipFill>
        <p:spPr>
          <a:xfrm rot="5400000">
            <a:off x="3289300" y="7023100"/>
            <a:ext cx="330200" cy="12700"/>
          </a:xfrm>
          <a:prstGeom prst="rect">
            <a:avLst/>
          </a:prstGeom>
        </p:spPr>
      </p:pic>
      <p:sp>
        <p:nvSpPr>
          <p:cNvPr id="6" name="TextBox 6"/>
          <p:cNvSpPr txBox="1"/>
          <p:nvPr/>
        </p:nvSpPr>
        <p:spPr>
          <a:xfrm>
            <a:off x="774700" y="1714500"/>
            <a:ext cx="14300200" cy="2324100"/>
          </a:xfrm>
          <a:prstGeom prst="rect">
            <a:avLst/>
          </a:prstGeom>
        </p:spPr>
        <p:txBody>
          <a:bodyPr lIns="0" tIns="0" rIns="0" bIns="0" rtlCol="0" anchor="ctr"/>
          <a:lstStyle/>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딥러닝 기반 딸기 숙성도 분류 </a:t>
            </a:r>
            <a:endParaRPr lang="en-US" altLang="ko-KR" sz="7000"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및 로봇 팔을 활용한 수확 자동화</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dirty="0">
                <a:solidFill>
                  <a:srgbClr val="4C680F"/>
                </a:solidFill>
                <a:latin typeface="Pretendard Regular" panose="020B0600000101010101" charset="-127"/>
                <a:ea typeface="Pretendard Regular" panose="020B0600000101010101" charset="-127"/>
              </a:rPr>
              <a:t>2025 </a:t>
            </a:r>
            <a:r>
              <a:rPr lang="ko-KR" altLang="en-US" sz="3000" b="0" i="0" u="none" strike="noStrike" dirty="0" err="1">
                <a:solidFill>
                  <a:srgbClr val="4C680F"/>
                </a:solidFill>
                <a:latin typeface="Pretendard Regular" panose="020B0600000101010101" charset="-127"/>
                <a:ea typeface="Pretendard Regular" panose="020B0600000101010101" charset="-127"/>
              </a:rPr>
              <a:t>캡스톤디자인</a:t>
            </a:r>
            <a:r>
              <a:rPr lang="en-US" altLang="ko-KR" sz="3000" dirty="0">
                <a:solidFill>
                  <a:srgbClr val="4C680F"/>
                </a:solidFill>
                <a:latin typeface="Pretendard Regular" panose="020B0600000101010101" charset="-127"/>
                <a:ea typeface="Pretendard Regular" panose="020B0600000101010101" charset="-127"/>
              </a:rPr>
              <a:t>I</a:t>
            </a:r>
            <a:endParaRPr 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p:cNvSpPr txBox="1"/>
          <p:nvPr/>
        </p:nvSpPr>
        <p:spPr>
          <a:xfrm>
            <a:off x="914400" y="6756400"/>
            <a:ext cx="23622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Light" panose="020B0600000101010101" charset="-127"/>
                <a:ea typeface="Pretendard ExtraLight" panose="020B0600000101010101" charset="-127"/>
              </a:rPr>
              <a:t>2025.04.30</a:t>
            </a:r>
          </a:p>
        </p:txBody>
      </p:sp>
      <p:sp>
        <p:nvSpPr>
          <p:cNvPr id="10" name="TextBox 10"/>
          <p:cNvSpPr txBox="1"/>
          <p:nvPr/>
        </p:nvSpPr>
        <p:spPr>
          <a:xfrm>
            <a:off x="3962400" y="67437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
        <p:nvSpPr>
          <p:cNvPr id="14" name="TextBox 10">
            <a:extLst>
              <a:ext uri="{FF2B5EF4-FFF2-40B4-BE49-F238E27FC236}">
                <a16:creationId xmlns:a16="http://schemas.microsoft.com/office/drawing/2014/main" id="{C64CA823-6FC3-0F79-B757-ADD00A15CFC8}"/>
              </a:ext>
            </a:extLst>
          </p:cNvPr>
          <p:cNvSpPr txBox="1"/>
          <p:nvPr/>
        </p:nvSpPr>
        <p:spPr>
          <a:xfrm>
            <a:off x="14401800" y="8877300"/>
            <a:ext cx="6629400" cy="584200"/>
          </a:xfrm>
          <a:prstGeom prst="rect">
            <a:avLst/>
          </a:prstGeom>
        </p:spPr>
        <p:txBody>
          <a:bodyPr lIns="0" tIns="0" rIns="0" bIns="0" rtlCol="0" anchor="ctr"/>
          <a:lstStyle/>
          <a:p>
            <a:pPr lvl="0" algn="l">
              <a:lnSpc>
                <a:spcPct val="99600"/>
              </a:lnSpc>
            </a:pPr>
            <a:r>
              <a:rPr lang="ko-KR" altLang="en-US" sz="2400" dirty="0">
                <a:solidFill>
                  <a:srgbClr val="4C680F"/>
                </a:solidFill>
                <a:latin typeface="Pretendard ExtraLight" panose="020B0600000101010101" charset="-127"/>
                <a:ea typeface="Pretendard ExtraLight" panose="020B0600000101010101" charset="-127"/>
              </a:rPr>
              <a:t>지도 교수님</a:t>
            </a:r>
            <a:r>
              <a:rPr lang="en-US" altLang="ko-KR" sz="2400" dirty="0">
                <a:solidFill>
                  <a:srgbClr val="4C680F"/>
                </a:solidFill>
                <a:latin typeface="Pretendard ExtraLight" panose="020B0600000101010101" charset="-127"/>
                <a:ea typeface="Pretendard ExtraLight" panose="020B0600000101010101" charset="-127"/>
              </a:rPr>
              <a:t>: </a:t>
            </a:r>
            <a:r>
              <a:rPr lang="ko-KR" altLang="en-US" sz="2400" dirty="0">
                <a:solidFill>
                  <a:srgbClr val="4C680F"/>
                </a:solidFill>
                <a:latin typeface="Pretendard ExtraLight" panose="020B0600000101010101" charset="-127"/>
                <a:ea typeface="Pretendard ExtraLight" panose="020B0600000101010101" charset="-127"/>
              </a:rPr>
              <a:t>이현빈 교수님</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ko-KR" altLang="en-US" sz="2400" b="0" i="0" u="none" strike="noStrike" dirty="0">
                <a:solidFill>
                  <a:srgbClr val="4C680F"/>
                </a:solidFill>
                <a:latin typeface="Pretendard ExtraLight" panose="020B0600000101010101" charset="-127"/>
                <a:ea typeface="Pretendard ExtraLight" panose="020B0600000101010101" charset="-127"/>
              </a:rPr>
              <a:t>팀   원</a:t>
            </a:r>
            <a:r>
              <a:rPr lang="en-US" altLang="ko-KR" sz="2400" b="0" i="0" u="none" strike="noStrike" dirty="0">
                <a:solidFill>
                  <a:srgbClr val="4C680F"/>
                </a:solidFill>
                <a:latin typeface="Pretendard ExtraLight" panose="020B0600000101010101" charset="-127"/>
                <a:ea typeface="Pretendard ExtraLight" panose="020B0600000101010101" charset="-127"/>
              </a:rPr>
              <a:t>: 20202066  </a:t>
            </a:r>
            <a:r>
              <a:rPr lang="ko-KR" altLang="en-US" sz="2400" b="0" i="0" u="none" strike="noStrike" dirty="0">
                <a:solidFill>
                  <a:srgbClr val="4C680F"/>
                </a:solidFill>
                <a:latin typeface="Pretendard ExtraLight" panose="020B0600000101010101" charset="-127"/>
                <a:ea typeface="Pretendard ExtraLight" panose="020B0600000101010101" charset="-127"/>
              </a:rPr>
              <a:t>안다은</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20201737  </a:t>
            </a:r>
            <a:r>
              <a:rPr lang="ko-KR" altLang="en-US" sz="2400" dirty="0" err="1">
                <a:solidFill>
                  <a:srgbClr val="4C680F"/>
                </a:solidFill>
                <a:latin typeface="Pretendard ExtraLight" panose="020B0600000101010101" charset="-127"/>
                <a:ea typeface="Pretendard ExtraLight" panose="020B0600000101010101" charset="-127"/>
              </a:rPr>
              <a:t>백민우</a:t>
            </a:r>
            <a:endParaRPr lang="en-US" altLang="ko-KR" sz="2400"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a:t>
            </a:r>
            <a:r>
              <a:rPr lang="en-US" altLang="ko-KR" sz="2400" b="0" i="0" u="none" strike="noStrike" dirty="0">
                <a:solidFill>
                  <a:srgbClr val="4C680F"/>
                </a:solidFill>
                <a:latin typeface="Pretendard ExtraLight" panose="020B0600000101010101" charset="-127"/>
                <a:ea typeface="Pretendard ExtraLight" panose="020B0600000101010101" charset="-127"/>
              </a:rPr>
              <a:t>20222008 </a:t>
            </a:r>
            <a:r>
              <a:rPr lang="ko-KR" altLang="en-US" sz="2400" b="0" i="0" u="none" strike="noStrike" dirty="0">
                <a:solidFill>
                  <a:srgbClr val="4C680F"/>
                </a:solidFill>
                <a:latin typeface="Pretendard ExtraLight" panose="020B0600000101010101" charset="-127"/>
                <a:ea typeface="Pretendard ExtraLight" panose="020B0600000101010101" charset="-127"/>
              </a:rPr>
              <a:t>조민서</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r>
              <a:rPr lang="en-US" altLang="ko-KR" sz="2400" dirty="0">
                <a:solidFill>
                  <a:srgbClr val="4C680F"/>
                </a:solidFill>
                <a:latin typeface="Pretendard ExtraLight" panose="020B0600000101010101" charset="-127"/>
                <a:ea typeface="Pretendard ExtraLight" panose="020B0600000101010101" charset="-127"/>
              </a:rPr>
              <a:t>             20222278 </a:t>
            </a:r>
            <a:r>
              <a:rPr lang="ko-KR" altLang="en-US" sz="2400" dirty="0">
                <a:solidFill>
                  <a:srgbClr val="4C680F"/>
                </a:solidFill>
                <a:latin typeface="Pretendard ExtraLight" panose="020B0600000101010101" charset="-127"/>
                <a:ea typeface="Pretendard ExtraLight" panose="020B0600000101010101" charset="-127"/>
              </a:rPr>
              <a:t>박동현</a:t>
            </a:r>
            <a:endParaRPr lang="en-US" altLang="ko-KR" sz="2400" b="0" i="0" u="none" strike="noStrike" dirty="0">
              <a:solidFill>
                <a:srgbClr val="4C680F"/>
              </a:solidFill>
              <a:latin typeface="Pretendard ExtraLight" panose="020B0600000101010101" charset="-127"/>
              <a:ea typeface="Pretendard ExtraLight" panose="020B0600000101010101" charset="-127"/>
            </a:endParaRPr>
          </a:p>
          <a:p>
            <a:pPr lvl="0" algn="l">
              <a:lnSpc>
                <a:spcPct val="99600"/>
              </a:lnSpc>
            </a:pPr>
            <a:endParaRPr lang="ko-KR" sz="2400" b="0" i="0" u="none" strike="noStrike" dirty="0">
              <a:solidFill>
                <a:srgbClr val="4C680F"/>
              </a:solidFill>
              <a:latin typeface="Pretendard ExtraLight" panose="020B0600000101010101" charset="-127"/>
              <a:ea typeface="Pretendard ExtraLight" panose="020B0600000101010101" charset="-12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1028065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p:cNvSpPr txBox="1"/>
          <p:nvPr/>
        </p:nvSpPr>
        <p:spPr>
          <a:xfrm>
            <a:off x="5651500" y="8382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a:ea typeface="Pretendard ExtraBold"/>
              </a:rPr>
              <a:t>숙성도 측정</a:t>
            </a:r>
            <a:endParaRPr lang="en-US" sz="3000" b="0" i="0" u="none" strike="noStrike" dirty="0">
              <a:solidFill>
                <a:srgbClr val="4C680F"/>
              </a:solidFill>
              <a:latin typeface="Pretendard ExtraBold"/>
            </a:endParaRPr>
          </a:p>
        </p:txBody>
      </p:sp>
      <p:sp>
        <p:nvSpPr>
          <p:cNvPr id="12" name="TextBox 12"/>
          <p:cNvSpPr txBox="1"/>
          <p:nvPr/>
        </p:nvSpPr>
        <p:spPr>
          <a:xfrm>
            <a:off x="5562600" y="5600700"/>
            <a:ext cx="2603493"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가려진 딸기 </a:t>
            </a:r>
            <a:endParaRPr lang="en-US" altLang="ko-KR" sz="3000">
              <a:solidFill>
                <a:srgbClr val="4C680F"/>
              </a:solidFill>
              <a:latin typeface="Pretendard ExtraBold"/>
              <a:ea typeface="Pretendard ExtraBold"/>
            </a:endParaRPr>
          </a:p>
          <a:p>
            <a:pPr lvl="0" algn="l">
              <a:lnSpc>
                <a:spcPct val="116199"/>
              </a:lnSpc>
            </a:pPr>
            <a:r>
              <a:rPr lang="ko-KR" altLang="en-US" sz="3000">
                <a:solidFill>
                  <a:srgbClr val="4C680F"/>
                </a:solidFill>
                <a:latin typeface="Pretendard ExtraBold"/>
                <a:ea typeface="Pretendard ExtraBold"/>
              </a:rPr>
              <a:t>처리</a:t>
            </a:r>
            <a:endParaRPr lang="ko-KR" sz="3000" b="0" i="0" u="none" strike="noStrike">
              <a:solidFill>
                <a:srgbClr val="4C680F"/>
              </a:solidFill>
              <a:ea typeface="Pretendard ExtraBold"/>
            </a:endParaRPr>
          </a:p>
        </p:txBody>
      </p:sp>
      <p:grpSp>
        <p:nvGrpSpPr>
          <p:cNvPr id="33" name="그룹 32">
            <a:extLst>
              <a:ext uri="{FF2B5EF4-FFF2-40B4-BE49-F238E27FC236}">
                <a16:creationId xmlns:a16="http://schemas.microsoft.com/office/drawing/2014/main" id="{0B1DAF4C-6FB4-B61D-BE75-257250C72DB8}"/>
              </a:ext>
            </a:extLst>
          </p:cNvPr>
          <p:cNvGrpSpPr/>
          <p:nvPr/>
        </p:nvGrpSpPr>
        <p:grpSpPr>
          <a:xfrm>
            <a:off x="756000" y="4635501"/>
            <a:ext cx="2813191" cy="3581401"/>
            <a:chOff x="1117459" y="4457700"/>
            <a:chExt cx="2275450" cy="2330778"/>
          </a:xfrm>
        </p:grpSpPr>
        <p:sp>
          <p:nvSpPr>
            <p:cNvPr id="28" name="Google Shape;70;p13">
              <a:extLst>
                <a:ext uri="{FF2B5EF4-FFF2-40B4-BE49-F238E27FC236}">
                  <a16:creationId xmlns:a16="http://schemas.microsoft.com/office/drawing/2014/main" id="{3DACD420-E03B-6434-B7C6-7123508E8AAB}"/>
                </a:ext>
              </a:extLst>
            </p:cNvPr>
            <p:cNvSpPr/>
            <p:nvPr/>
          </p:nvSpPr>
          <p:spPr>
            <a:xfrm>
              <a:off x="1117459" y="531653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딸기와 카메라 사이의 </a:t>
              </a:r>
              <a:endParaRPr sz="20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Depth Map 측정</a:t>
              </a:r>
              <a:endParaRPr sz="2000">
                <a:latin typeface="Pretendard Regular" panose="020B0600000101010101" charset="-127"/>
                <a:ea typeface="Pretendard Regular" panose="020B0600000101010101" charset="-127"/>
              </a:endParaRPr>
            </a:p>
          </p:txBody>
        </p:sp>
        <p:sp>
          <p:nvSpPr>
            <p:cNvPr id="29" name="Google Shape;72;p13">
              <a:extLst>
                <a:ext uri="{FF2B5EF4-FFF2-40B4-BE49-F238E27FC236}">
                  <a16:creationId xmlns:a16="http://schemas.microsoft.com/office/drawing/2014/main" id="{A716E376-B21D-BAD0-966B-7BA29E76C4E6}"/>
                </a:ext>
              </a:extLst>
            </p:cNvPr>
            <p:cNvSpPr/>
            <p:nvPr/>
          </p:nvSpPr>
          <p:spPr>
            <a:xfrm>
              <a:off x="1120194" y="445770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latin typeface="Pretendard Regular" panose="020B0600000101010101" charset="-127"/>
                  <a:ea typeface="Pretendard Regular" panose="020B0600000101010101" charset="-127"/>
                </a:rPr>
                <a:t>딸기 별 숙성도 측정</a:t>
              </a:r>
              <a:endParaRPr sz="2000" dirty="0">
                <a:latin typeface="Pretendard Regular" panose="020B0600000101010101" charset="-127"/>
                <a:ea typeface="Pretendard Regular" panose="020B0600000101010101" charset="-127"/>
              </a:endParaRPr>
            </a:p>
          </p:txBody>
        </p:sp>
        <p:cxnSp>
          <p:nvCxnSpPr>
            <p:cNvPr id="30" name="Google Shape;74;p13">
              <a:extLst>
                <a:ext uri="{FF2B5EF4-FFF2-40B4-BE49-F238E27FC236}">
                  <a16:creationId xmlns:a16="http://schemas.microsoft.com/office/drawing/2014/main" id="{A760B2D2-D29E-1232-DF1F-15CE01C6F3B9}"/>
                </a:ext>
              </a:extLst>
            </p:cNvPr>
            <p:cNvCxnSpPr>
              <a:cxnSpLocks/>
            </p:cNvCxnSpPr>
            <p:nvPr/>
          </p:nvCxnSpPr>
          <p:spPr>
            <a:xfrm>
              <a:off x="2253815" y="5913282"/>
              <a:ext cx="0" cy="259104"/>
            </a:xfrm>
            <a:prstGeom prst="straightConnector1">
              <a:avLst/>
            </a:prstGeom>
            <a:noFill/>
            <a:ln w="38100" cap="flat" cmpd="sng">
              <a:solidFill>
                <a:schemeClr val="dk2"/>
              </a:solidFill>
              <a:prstDash val="solid"/>
              <a:round/>
              <a:headEnd type="none" w="med" len="med"/>
              <a:tailEnd type="triangle" w="med" len="med"/>
            </a:ln>
          </p:spPr>
        </p:cxnSp>
        <p:cxnSp>
          <p:nvCxnSpPr>
            <p:cNvPr id="31" name="Google Shape;75;p13">
              <a:extLst>
                <a:ext uri="{FF2B5EF4-FFF2-40B4-BE49-F238E27FC236}">
                  <a16:creationId xmlns:a16="http://schemas.microsoft.com/office/drawing/2014/main" id="{12A3614E-A6D0-C635-8331-CF6134928B6E}"/>
                </a:ext>
              </a:extLst>
            </p:cNvPr>
            <p:cNvCxnSpPr>
              <a:cxnSpLocks/>
            </p:cNvCxnSpPr>
            <p:nvPr/>
          </p:nvCxnSpPr>
          <p:spPr>
            <a:xfrm>
              <a:off x="2256550" y="5054450"/>
              <a:ext cx="0" cy="259104"/>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7;p13">
              <a:extLst>
                <a:ext uri="{FF2B5EF4-FFF2-40B4-BE49-F238E27FC236}">
                  <a16:creationId xmlns:a16="http://schemas.microsoft.com/office/drawing/2014/main" id="{036D0324-789C-5366-1B99-4C5269ACC90B}"/>
                </a:ext>
              </a:extLst>
            </p:cNvPr>
            <p:cNvSpPr/>
            <p:nvPr/>
          </p:nvSpPr>
          <p:spPr>
            <a:xfrm>
              <a:off x="1120197" y="619172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수확 우선순위 선정 및 </a:t>
              </a:r>
              <a:endParaRPr sz="20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딸기 별 좌표 계산</a:t>
              </a:r>
              <a:endParaRPr sz="2000">
                <a:latin typeface="Pretendard Regular" panose="020B0600000101010101" charset="-127"/>
                <a:ea typeface="Pretendard Regular" panose="020B0600000101010101" charset="-127"/>
              </a:endParaRPr>
            </a:p>
          </p:txBody>
        </p:sp>
      </p:grpSp>
      <p:pic>
        <p:nvPicPr>
          <p:cNvPr id="35" name="그림 34">
            <a:extLst>
              <a:ext uri="{FF2B5EF4-FFF2-40B4-BE49-F238E27FC236}">
                <a16:creationId xmlns:a16="http://schemas.microsoft.com/office/drawing/2014/main" id="{316628FC-5F14-142E-BF15-2992EC8A3A95}"/>
              </a:ext>
            </a:extLst>
          </p:cNvPr>
          <p:cNvPicPr>
            <a:picLocks noChangeAspect="1"/>
          </p:cNvPicPr>
          <p:nvPr/>
        </p:nvPicPr>
        <p:blipFill>
          <a:blip r:embed="rId6"/>
          <a:stretch>
            <a:fillRect/>
          </a:stretch>
        </p:blipFill>
        <p:spPr>
          <a:xfrm>
            <a:off x="8001000" y="1104900"/>
            <a:ext cx="9373620" cy="3400235"/>
          </a:xfrm>
          <a:prstGeom prst="rect">
            <a:avLst/>
          </a:prstGeom>
          <a:effectLst>
            <a:softEdge rad="63500"/>
          </a:effectLst>
        </p:spPr>
      </p:pic>
      <p:sp>
        <p:nvSpPr>
          <p:cNvPr id="19" name="TextBox 8">
            <a:extLst>
              <a:ext uri="{FF2B5EF4-FFF2-40B4-BE49-F238E27FC236}">
                <a16:creationId xmlns:a16="http://schemas.microsoft.com/office/drawing/2014/main" id="{81E939E4-E7EC-0388-3586-290962D84D63}"/>
              </a:ext>
            </a:extLst>
          </p:cNvPr>
          <p:cNvSpPr txBox="1"/>
          <p:nvPr/>
        </p:nvSpPr>
        <p:spPr>
          <a:xfrm>
            <a:off x="2489200" y="2183579"/>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dirty="0">
                <a:solidFill>
                  <a:srgbClr val="4C680F"/>
                </a:solidFill>
                <a:ea typeface="Pretendard Regular"/>
              </a:rPr>
              <a:t>분류</a:t>
            </a:r>
            <a:r>
              <a:rPr lang="ko-KR" altLang="en-US" sz="4000" b="0" i="0" u="none" strike="noStrike" dirty="0">
                <a:solidFill>
                  <a:srgbClr val="4C680F"/>
                </a:solidFill>
                <a:ea typeface="Pretendard Regular"/>
              </a:rPr>
              <a:t> </a:t>
            </a:r>
            <a:endParaRPr lang="en-US" sz="4000" b="0" i="0" u="none" strike="noStrike" dirty="0">
              <a:solidFill>
                <a:srgbClr val="4C680F"/>
              </a:solidFill>
              <a:latin typeface="Pretendard Regular"/>
            </a:endParaRPr>
          </a:p>
        </p:txBody>
      </p:sp>
      <p:pic>
        <p:nvPicPr>
          <p:cNvPr id="2049" name="Picture 1" descr="A realistic close-up image of a strawberry cluster growing naturally on a plant. The front strawberry is fully visible, while the strawberries behind it are partially covered in a natural overlapping manner. The strawberries are attached to the plant with green stems and leaves. The ripeness varies, with the front strawberry appearing red and ripe, while the ones behind it transition from green to red as they mature. The background consists of blurred green leaves and stems, creating a natural depth effect.">
            <a:extLst>
              <a:ext uri="{FF2B5EF4-FFF2-40B4-BE49-F238E27FC236}">
                <a16:creationId xmlns:a16="http://schemas.microsoft.com/office/drawing/2014/main" id="{1A2B3DF9-E0C5-D80F-6C76-0609B033385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258799" y="5751512"/>
            <a:ext cx="4062219" cy="4062219"/>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37" name="그림 36">
            <a:extLst>
              <a:ext uri="{FF2B5EF4-FFF2-40B4-BE49-F238E27FC236}">
                <a16:creationId xmlns:a16="http://schemas.microsoft.com/office/drawing/2014/main" id="{B4EC5ACB-665F-ED50-582F-4F4E7FD16970}"/>
              </a:ext>
            </a:extLst>
          </p:cNvPr>
          <p:cNvPicPr>
            <a:picLocks noChangeAspect="1"/>
          </p:cNvPicPr>
          <p:nvPr/>
        </p:nvPicPr>
        <p:blipFill>
          <a:blip r:embed="rId8"/>
          <a:stretch>
            <a:fillRect/>
          </a:stretch>
        </p:blipFill>
        <p:spPr>
          <a:xfrm>
            <a:off x="8071733" y="5751512"/>
            <a:ext cx="3887220" cy="4083050"/>
          </a:xfrm>
          <a:prstGeom prst="rect">
            <a:avLst/>
          </a:prstGeom>
          <a:effectLst>
            <a:softEdge rad="38100"/>
          </a:effectLst>
        </p:spPr>
      </p:pic>
      <p:sp>
        <p:nvSpPr>
          <p:cNvPr id="2" name="TextBox 1">
            <a:extLst>
              <a:ext uri="{FF2B5EF4-FFF2-40B4-BE49-F238E27FC236}">
                <a16:creationId xmlns:a16="http://schemas.microsoft.com/office/drawing/2014/main" id="{F8EEF66F-B3B3-0399-291D-4205968C8E7C}"/>
              </a:ext>
            </a:extLst>
          </p:cNvPr>
          <p:cNvSpPr txBox="1"/>
          <p:nvPr/>
        </p:nvSpPr>
        <p:spPr>
          <a:xfrm>
            <a:off x="14401800" y="324922"/>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3161028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EE0CA9BA-1750-C482-1D04-52BE7E379E2D}"/>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CCC0E11E-AB78-2F3A-C678-0CC17D57D1EE}"/>
              </a:ext>
            </a:extLst>
          </p:cNvPr>
          <p:cNvPicPr>
            <a:picLocks noChangeAspect="1"/>
          </p:cNvPicPr>
          <p:nvPr/>
        </p:nvPicPr>
        <p:blipFill>
          <a:blip r:embed="rId3"/>
          <a:stretch>
            <a:fillRect/>
          </a:stretch>
        </p:blipFill>
        <p:spPr>
          <a:xfrm>
            <a:off x="0" y="0"/>
            <a:ext cx="4445000" cy="10280650"/>
          </a:xfrm>
          <a:prstGeom prst="rect">
            <a:avLst/>
          </a:prstGeom>
        </p:spPr>
      </p:pic>
      <p:pic>
        <p:nvPicPr>
          <p:cNvPr id="6" name="Picture 6">
            <a:extLst>
              <a:ext uri="{FF2B5EF4-FFF2-40B4-BE49-F238E27FC236}">
                <a16:creationId xmlns:a16="http://schemas.microsoft.com/office/drawing/2014/main" id="{64CE94A4-FE07-02C5-8BAB-64D7859E456B}"/>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D0130509-9D81-5025-9519-2C145110DE06}"/>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grpSp>
        <p:nvGrpSpPr>
          <p:cNvPr id="33" name="그룹 32">
            <a:extLst>
              <a:ext uri="{FF2B5EF4-FFF2-40B4-BE49-F238E27FC236}">
                <a16:creationId xmlns:a16="http://schemas.microsoft.com/office/drawing/2014/main" id="{E131FC00-6D76-BCA0-FD46-60CC7EEBFB08}"/>
              </a:ext>
            </a:extLst>
          </p:cNvPr>
          <p:cNvGrpSpPr/>
          <p:nvPr/>
        </p:nvGrpSpPr>
        <p:grpSpPr>
          <a:xfrm>
            <a:off x="756000" y="4635501"/>
            <a:ext cx="2813191" cy="3581401"/>
            <a:chOff x="1117459" y="4457700"/>
            <a:chExt cx="2275450" cy="2330778"/>
          </a:xfrm>
        </p:grpSpPr>
        <p:sp>
          <p:nvSpPr>
            <p:cNvPr id="28" name="Google Shape;70;p13">
              <a:extLst>
                <a:ext uri="{FF2B5EF4-FFF2-40B4-BE49-F238E27FC236}">
                  <a16:creationId xmlns:a16="http://schemas.microsoft.com/office/drawing/2014/main" id="{DCE68C2C-0790-A796-C5BD-1C20106B45D0}"/>
                </a:ext>
              </a:extLst>
            </p:cNvPr>
            <p:cNvSpPr/>
            <p:nvPr/>
          </p:nvSpPr>
          <p:spPr>
            <a:xfrm>
              <a:off x="1117459" y="531653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딸기와 카메라 사이의 </a:t>
              </a:r>
              <a:endParaRPr sz="20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Depth Map 측정</a:t>
              </a:r>
              <a:endParaRPr sz="2000">
                <a:latin typeface="Pretendard Regular" panose="020B0600000101010101" charset="-127"/>
                <a:ea typeface="Pretendard Regular" panose="020B0600000101010101" charset="-127"/>
              </a:endParaRPr>
            </a:p>
          </p:txBody>
        </p:sp>
        <p:sp>
          <p:nvSpPr>
            <p:cNvPr id="29" name="Google Shape;72;p13">
              <a:extLst>
                <a:ext uri="{FF2B5EF4-FFF2-40B4-BE49-F238E27FC236}">
                  <a16:creationId xmlns:a16="http://schemas.microsoft.com/office/drawing/2014/main" id="{62E5309A-22A6-080D-DA58-A4F6BC70B41B}"/>
                </a:ext>
              </a:extLst>
            </p:cNvPr>
            <p:cNvSpPr/>
            <p:nvPr/>
          </p:nvSpPr>
          <p:spPr>
            <a:xfrm>
              <a:off x="1120194" y="445770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latin typeface="Pretendard Regular" panose="020B0600000101010101" charset="-127"/>
                  <a:ea typeface="Pretendard Regular" panose="020B0600000101010101" charset="-127"/>
                </a:rPr>
                <a:t>딸기 별 숙성도 측정</a:t>
              </a:r>
              <a:endParaRPr sz="2000" dirty="0">
                <a:latin typeface="Pretendard Regular" panose="020B0600000101010101" charset="-127"/>
                <a:ea typeface="Pretendard Regular" panose="020B0600000101010101" charset="-127"/>
              </a:endParaRPr>
            </a:p>
          </p:txBody>
        </p:sp>
        <p:cxnSp>
          <p:nvCxnSpPr>
            <p:cNvPr id="30" name="Google Shape;74;p13">
              <a:extLst>
                <a:ext uri="{FF2B5EF4-FFF2-40B4-BE49-F238E27FC236}">
                  <a16:creationId xmlns:a16="http://schemas.microsoft.com/office/drawing/2014/main" id="{6BB08B4B-F6D4-34A7-316D-5036CAD258AD}"/>
                </a:ext>
              </a:extLst>
            </p:cNvPr>
            <p:cNvCxnSpPr>
              <a:cxnSpLocks/>
            </p:cNvCxnSpPr>
            <p:nvPr/>
          </p:nvCxnSpPr>
          <p:spPr>
            <a:xfrm>
              <a:off x="2253815" y="5913282"/>
              <a:ext cx="0" cy="259104"/>
            </a:xfrm>
            <a:prstGeom prst="straightConnector1">
              <a:avLst/>
            </a:prstGeom>
            <a:noFill/>
            <a:ln w="38100" cap="flat" cmpd="sng">
              <a:solidFill>
                <a:schemeClr val="dk2"/>
              </a:solidFill>
              <a:prstDash val="solid"/>
              <a:round/>
              <a:headEnd type="none" w="med" len="med"/>
              <a:tailEnd type="triangle" w="med" len="med"/>
            </a:ln>
          </p:spPr>
        </p:cxnSp>
        <p:cxnSp>
          <p:nvCxnSpPr>
            <p:cNvPr id="31" name="Google Shape;75;p13">
              <a:extLst>
                <a:ext uri="{FF2B5EF4-FFF2-40B4-BE49-F238E27FC236}">
                  <a16:creationId xmlns:a16="http://schemas.microsoft.com/office/drawing/2014/main" id="{1A85B73E-99D0-78AC-8250-B191417448BC}"/>
                </a:ext>
              </a:extLst>
            </p:cNvPr>
            <p:cNvCxnSpPr>
              <a:cxnSpLocks/>
            </p:cNvCxnSpPr>
            <p:nvPr/>
          </p:nvCxnSpPr>
          <p:spPr>
            <a:xfrm>
              <a:off x="2256550" y="5054450"/>
              <a:ext cx="0" cy="259104"/>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7;p13">
              <a:extLst>
                <a:ext uri="{FF2B5EF4-FFF2-40B4-BE49-F238E27FC236}">
                  <a16:creationId xmlns:a16="http://schemas.microsoft.com/office/drawing/2014/main" id="{CED1A990-1C6B-92AE-8BE0-D4B47D44C402}"/>
                </a:ext>
              </a:extLst>
            </p:cNvPr>
            <p:cNvSpPr/>
            <p:nvPr/>
          </p:nvSpPr>
          <p:spPr>
            <a:xfrm>
              <a:off x="1120197" y="619172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수확 우선순위 선정 및 </a:t>
              </a:r>
              <a:endParaRPr sz="20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2000">
                  <a:latin typeface="Pretendard Regular" panose="020B0600000101010101" charset="-127"/>
                  <a:ea typeface="Pretendard Regular" panose="020B0600000101010101" charset="-127"/>
                </a:rPr>
                <a:t>딸기 별 좌표 계산</a:t>
              </a:r>
              <a:endParaRPr sz="2000">
                <a:latin typeface="Pretendard Regular" panose="020B0600000101010101" charset="-127"/>
                <a:ea typeface="Pretendard Regular" panose="020B0600000101010101" charset="-127"/>
              </a:endParaRPr>
            </a:p>
          </p:txBody>
        </p:sp>
      </p:grpSp>
      <p:sp>
        <p:nvSpPr>
          <p:cNvPr id="19" name="TextBox 8">
            <a:extLst>
              <a:ext uri="{FF2B5EF4-FFF2-40B4-BE49-F238E27FC236}">
                <a16:creationId xmlns:a16="http://schemas.microsoft.com/office/drawing/2014/main" id="{5585C1CC-492C-8203-C79E-88B07524D121}"/>
              </a:ext>
            </a:extLst>
          </p:cNvPr>
          <p:cNvSpPr txBox="1"/>
          <p:nvPr/>
        </p:nvSpPr>
        <p:spPr>
          <a:xfrm>
            <a:off x="2489200" y="2183579"/>
            <a:ext cx="15494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dirty="0">
                <a:solidFill>
                  <a:srgbClr val="4C680F"/>
                </a:solidFill>
                <a:ea typeface="Pretendard Regular"/>
              </a:rPr>
              <a:t>분류</a:t>
            </a:r>
            <a:r>
              <a:rPr lang="ko-KR" altLang="en-US" sz="4000" b="0" i="0" u="none" strike="noStrike" dirty="0">
                <a:solidFill>
                  <a:srgbClr val="4C680F"/>
                </a:solidFill>
                <a:ea typeface="Pretendard Regular"/>
              </a:rPr>
              <a:t> </a:t>
            </a:r>
            <a:endParaRPr lang="en-US" sz="4000" b="0" i="0" u="none" strike="noStrike" dirty="0">
              <a:solidFill>
                <a:srgbClr val="4C680F"/>
              </a:solidFill>
              <a:latin typeface="Pretendard Regular"/>
            </a:endParaRPr>
          </a:p>
        </p:txBody>
      </p:sp>
      <p:grpSp>
        <p:nvGrpSpPr>
          <p:cNvPr id="3" name="그룹 2">
            <a:extLst>
              <a:ext uri="{FF2B5EF4-FFF2-40B4-BE49-F238E27FC236}">
                <a16:creationId xmlns:a16="http://schemas.microsoft.com/office/drawing/2014/main" id="{5D58E7EF-E005-CF52-7A13-8499A7753B72}"/>
              </a:ext>
            </a:extLst>
          </p:cNvPr>
          <p:cNvGrpSpPr/>
          <p:nvPr/>
        </p:nvGrpSpPr>
        <p:grpSpPr>
          <a:xfrm>
            <a:off x="6250214" y="2278822"/>
            <a:ext cx="10519423" cy="6289430"/>
            <a:chOff x="11810076" y="1205612"/>
            <a:chExt cx="5153809" cy="4314950"/>
          </a:xfrm>
        </p:grpSpPr>
        <p:pic>
          <p:nvPicPr>
            <p:cNvPr id="8" name="그림 7">
              <a:extLst>
                <a:ext uri="{FF2B5EF4-FFF2-40B4-BE49-F238E27FC236}">
                  <a16:creationId xmlns:a16="http://schemas.microsoft.com/office/drawing/2014/main" id="{CC81072D-8190-9043-5CA0-D66DF5A8137E}"/>
                </a:ext>
              </a:extLst>
            </p:cNvPr>
            <p:cNvPicPr>
              <a:picLocks noChangeAspect="1"/>
            </p:cNvPicPr>
            <p:nvPr/>
          </p:nvPicPr>
          <p:blipFill>
            <a:blip r:embed="rId5"/>
            <a:stretch>
              <a:fillRect/>
            </a:stretch>
          </p:blipFill>
          <p:spPr>
            <a:xfrm>
              <a:off x="11810076" y="1205612"/>
              <a:ext cx="5153808" cy="4314950"/>
            </a:xfrm>
            <a:prstGeom prst="rect">
              <a:avLst/>
            </a:prstGeom>
          </p:spPr>
        </p:pic>
        <p:sp>
          <p:nvSpPr>
            <p:cNvPr id="9" name="직사각형 8">
              <a:extLst>
                <a:ext uri="{FF2B5EF4-FFF2-40B4-BE49-F238E27FC236}">
                  <a16:creationId xmlns:a16="http://schemas.microsoft.com/office/drawing/2014/main" id="{3F5C249A-F4BE-6A3C-96F5-854CA6BDBB96}"/>
                </a:ext>
              </a:extLst>
            </p:cNvPr>
            <p:cNvSpPr/>
            <p:nvPr/>
          </p:nvSpPr>
          <p:spPr>
            <a:xfrm>
              <a:off x="13487400" y="2422411"/>
              <a:ext cx="1367840" cy="1730489"/>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0" name="직사각형 9">
              <a:extLst>
                <a:ext uri="{FF2B5EF4-FFF2-40B4-BE49-F238E27FC236}">
                  <a16:creationId xmlns:a16="http://schemas.microsoft.com/office/drawing/2014/main" id="{E6CD28FA-84F6-2623-8ECD-03AA9DC53A4B}"/>
                </a:ext>
              </a:extLst>
            </p:cNvPr>
            <p:cNvSpPr/>
            <p:nvPr/>
          </p:nvSpPr>
          <p:spPr>
            <a:xfrm>
              <a:off x="11887200" y="3717811"/>
              <a:ext cx="1367840" cy="1730489"/>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1" name="직사각형 10">
              <a:extLst>
                <a:ext uri="{FF2B5EF4-FFF2-40B4-BE49-F238E27FC236}">
                  <a16:creationId xmlns:a16="http://schemas.microsoft.com/office/drawing/2014/main" id="{7E6E3137-8579-68E9-0B9D-2BCBEE88FD5F}"/>
                </a:ext>
              </a:extLst>
            </p:cNvPr>
            <p:cNvSpPr/>
            <p:nvPr/>
          </p:nvSpPr>
          <p:spPr>
            <a:xfrm>
              <a:off x="15392400" y="3086100"/>
              <a:ext cx="1066800" cy="1669145"/>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12" name="직사각형 11">
              <a:extLst>
                <a:ext uri="{FF2B5EF4-FFF2-40B4-BE49-F238E27FC236}">
                  <a16:creationId xmlns:a16="http://schemas.microsoft.com/office/drawing/2014/main" id="{766408D6-7ABC-EFC4-D996-AB2CA080042B}"/>
                </a:ext>
              </a:extLst>
            </p:cNvPr>
            <p:cNvSpPr/>
            <p:nvPr/>
          </p:nvSpPr>
          <p:spPr>
            <a:xfrm>
              <a:off x="16087670" y="2833745"/>
              <a:ext cx="876215" cy="1547755"/>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sp>
        <p:nvSpPr>
          <p:cNvPr id="15" name="타원 14">
            <a:extLst>
              <a:ext uri="{FF2B5EF4-FFF2-40B4-BE49-F238E27FC236}">
                <a16:creationId xmlns:a16="http://schemas.microsoft.com/office/drawing/2014/main" id="{665FDCB0-6B1B-FF5B-5D9D-E58719897BB5}"/>
              </a:ext>
            </a:extLst>
          </p:cNvPr>
          <p:cNvSpPr/>
          <p:nvPr/>
        </p:nvSpPr>
        <p:spPr>
          <a:xfrm>
            <a:off x="6345233" y="5621016"/>
            <a:ext cx="670418" cy="659125"/>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ko-Kore-KR"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rPr>
              <a:t>1</a:t>
            </a:r>
            <a:endParaRPr kumimoji="1" lang="ko-Kore-KR"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4" name="TextBox 9">
            <a:extLst>
              <a:ext uri="{FF2B5EF4-FFF2-40B4-BE49-F238E27FC236}">
                <a16:creationId xmlns:a16="http://schemas.microsoft.com/office/drawing/2014/main" id="{3D2E586F-900C-3DED-4D71-46A69C8F4F0F}"/>
              </a:ext>
            </a:extLst>
          </p:cNvPr>
          <p:cNvSpPr txBox="1"/>
          <p:nvPr/>
        </p:nvSpPr>
        <p:spPr>
          <a:xfrm>
            <a:off x="5651500" y="838200"/>
            <a:ext cx="4635500" cy="1066800"/>
          </a:xfrm>
          <a:prstGeom prst="rect">
            <a:avLst/>
          </a:prstGeom>
        </p:spPr>
        <p:txBody>
          <a:bodyPr lIns="0" tIns="0" rIns="0" bIns="0" rtlCol="0" anchor="ctr"/>
          <a:lstStyle/>
          <a:p>
            <a:pPr lvl="0" algn="l">
              <a:lnSpc>
                <a:spcPct val="116199"/>
              </a:lnSpc>
            </a:pPr>
            <a:r>
              <a:rPr lang="ko-KR" altLang="en-US" sz="3000" dirty="0">
                <a:solidFill>
                  <a:srgbClr val="4C680F"/>
                </a:solidFill>
                <a:latin typeface="Pretendard ExtraBold"/>
                <a:ea typeface="Pretendard ExtraBold"/>
              </a:rPr>
              <a:t>딸기 수확 우선순위</a:t>
            </a:r>
            <a:endParaRPr lang="en-US" sz="3000" b="0" i="0" u="none" strike="noStrike" dirty="0">
              <a:solidFill>
                <a:srgbClr val="4C680F"/>
              </a:solidFill>
              <a:latin typeface="Pretendard ExtraBold"/>
            </a:endParaRPr>
          </a:p>
        </p:txBody>
      </p:sp>
      <p:sp>
        <p:nvSpPr>
          <p:cNvPr id="17" name="타원 16">
            <a:extLst>
              <a:ext uri="{FF2B5EF4-FFF2-40B4-BE49-F238E27FC236}">
                <a16:creationId xmlns:a16="http://schemas.microsoft.com/office/drawing/2014/main" id="{72484518-DFEB-EC16-09DB-32554349A390}"/>
              </a:ext>
            </a:extLst>
          </p:cNvPr>
          <p:cNvSpPr/>
          <p:nvPr/>
        </p:nvSpPr>
        <p:spPr>
          <a:xfrm>
            <a:off x="9338584" y="3678595"/>
            <a:ext cx="670418" cy="659125"/>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rPr>
              <a:t>2</a:t>
            </a:r>
            <a:endParaRPr kumimoji="1" lang="ko-Kore-KR"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8" name="타원 17">
            <a:extLst>
              <a:ext uri="{FF2B5EF4-FFF2-40B4-BE49-F238E27FC236}">
                <a16:creationId xmlns:a16="http://schemas.microsoft.com/office/drawing/2014/main" id="{BB728B11-3276-83D7-7B08-0CF22531EE8F}"/>
              </a:ext>
            </a:extLst>
          </p:cNvPr>
          <p:cNvSpPr/>
          <p:nvPr/>
        </p:nvSpPr>
        <p:spPr>
          <a:xfrm>
            <a:off x="13280670" y="4638432"/>
            <a:ext cx="670418" cy="659125"/>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rPr>
              <a:t>3</a:t>
            </a:r>
            <a:endParaRPr kumimoji="1" lang="ko-Kore-KR"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0" name="타원 19">
            <a:extLst>
              <a:ext uri="{FF2B5EF4-FFF2-40B4-BE49-F238E27FC236}">
                <a16:creationId xmlns:a16="http://schemas.microsoft.com/office/drawing/2014/main" id="{952C4123-90D8-66B8-6A38-792D6986AAFB}"/>
              </a:ext>
            </a:extLst>
          </p:cNvPr>
          <p:cNvSpPr/>
          <p:nvPr/>
        </p:nvSpPr>
        <p:spPr>
          <a:xfrm>
            <a:off x="14788624" y="4176763"/>
            <a:ext cx="670418" cy="659125"/>
          </a:xfrm>
          <a:prstGeom prst="ellips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rPr>
              <a:t>4</a:t>
            </a:r>
            <a:endParaRPr kumimoji="1" lang="ko-Kore-KR" altLang="en-US" sz="4000" dirty="0">
              <a:solidFill>
                <a:schemeClr val="tx1"/>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2" name="TextBox 1">
            <a:extLst>
              <a:ext uri="{FF2B5EF4-FFF2-40B4-BE49-F238E27FC236}">
                <a16:creationId xmlns:a16="http://schemas.microsoft.com/office/drawing/2014/main" id="{A5B1782B-D3A2-0CF6-07ED-AD8EE1375297}"/>
              </a:ext>
            </a:extLst>
          </p:cNvPr>
          <p:cNvSpPr txBox="1"/>
          <p:nvPr/>
        </p:nvSpPr>
        <p:spPr>
          <a:xfrm>
            <a:off x="13849350" y="8833729"/>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2827156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3"/>
          <a:stretch>
            <a:fillRect/>
          </a:stretch>
        </p:blipFill>
        <p:spPr>
          <a:xfrm>
            <a:off x="0" y="0"/>
            <a:ext cx="4445000" cy="1028065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9" name="TextBox 9"/>
          <p:cNvSpPr txBox="1"/>
          <p:nvPr/>
        </p:nvSpPr>
        <p:spPr>
          <a:xfrm>
            <a:off x="5699670" y="762000"/>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좌표로 이동</a:t>
            </a:r>
            <a:endParaRPr lang="ko-KR" sz="3000" b="0" i="0" u="none" strike="noStrike">
              <a:solidFill>
                <a:srgbClr val="4C680F"/>
              </a:solidFill>
              <a:ea typeface="Pretendard ExtraBold"/>
            </a:endParaRPr>
          </a:p>
        </p:txBody>
      </p:sp>
      <p:sp>
        <p:nvSpPr>
          <p:cNvPr id="29" name="Google Shape;64;p13">
            <a:extLst>
              <a:ext uri="{FF2B5EF4-FFF2-40B4-BE49-F238E27FC236}">
                <a16:creationId xmlns:a16="http://schemas.microsoft.com/office/drawing/2014/main" id="{4D7E6491-8926-3DA2-B644-59DCD37A47BF}"/>
              </a:ext>
            </a:extLst>
          </p:cNvPr>
          <p:cNvSpPr/>
          <p:nvPr/>
        </p:nvSpPr>
        <p:spPr>
          <a:xfrm>
            <a:off x="796968" y="3810149"/>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로봇팔로 좌표전달</a:t>
            </a:r>
          </a:p>
        </p:txBody>
      </p:sp>
      <p:cxnSp>
        <p:nvCxnSpPr>
          <p:cNvPr id="30" name="Google Shape;78;p13">
            <a:extLst>
              <a:ext uri="{FF2B5EF4-FFF2-40B4-BE49-F238E27FC236}">
                <a16:creationId xmlns:a16="http://schemas.microsoft.com/office/drawing/2014/main" id="{3AFE73BE-1A5A-4971-B2ED-2B8BC463FFA7}"/>
              </a:ext>
            </a:extLst>
          </p:cNvPr>
          <p:cNvCxnSpPr>
            <a:endCxn id="31" idx="0"/>
          </p:cNvCxnSpPr>
          <p:nvPr/>
        </p:nvCxnSpPr>
        <p:spPr>
          <a:xfrm>
            <a:off x="1933020" y="4406883"/>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31" name="Google Shape;79;p13">
            <a:extLst>
              <a:ext uri="{FF2B5EF4-FFF2-40B4-BE49-F238E27FC236}">
                <a16:creationId xmlns:a16="http://schemas.microsoft.com/office/drawing/2014/main" id="{97040C4B-34E3-3BDB-2474-50FA71E992D6}"/>
              </a:ext>
            </a:extLst>
          </p:cNvPr>
          <p:cNvSpPr/>
          <p:nvPr/>
        </p:nvSpPr>
        <p:spPr>
          <a:xfrm>
            <a:off x="797069" y="4785936"/>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해당 좌표로</a:t>
            </a:r>
          </a:p>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로봇팔 이동</a:t>
            </a:r>
          </a:p>
        </p:txBody>
      </p:sp>
      <p:cxnSp>
        <p:nvCxnSpPr>
          <p:cNvPr id="32" name="Google Shape;81;p13">
            <a:extLst>
              <a:ext uri="{FF2B5EF4-FFF2-40B4-BE49-F238E27FC236}">
                <a16:creationId xmlns:a16="http://schemas.microsoft.com/office/drawing/2014/main" id="{400560EB-A036-FC30-C7F9-AB7FEB873082}"/>
              </a:ext>
            </a:extLst>
          </p:cNvPr>
          <p:cNvCxnSpPr>
            <a:endCxn id="37" idx="0"/>
          </p:cNvCxnSpPr>
          <p:nvPr/>
        </p:nvCxnSpPr>
        <p:spPr>
          <a:xfrm>
            <a:off x="1933020" y="7272113"/>
            <a:ext cx="0" cy="401249"/>
          </a:xfrm>
          <a:prstGeom prst="straightConnector1">
            <a:avLst/>
          </a:prstGeom>
          <a:noFill/>
          <a:ln w="38100" cap="flat" cmpd="sng">
            <a:solidFill>
              <a:schemeClr val="dk2"/>
            </a:solidFill>
            <a:prstDash val="solid"/>
            <a:round/>
            <a:headEnd type="none" w="med" len="med"/>
            <a:tailEnd type="triangle" w="med" len="med"/>
          </a:ln>
        </p:spPr>
      </p:cxnSp>
      <p:cxnSp>
        <p:nvCxnSpPr>
          <p:cNvPr id="33" name="Google Shape;83;p13">
            <a:extLst>
              <a:ext uri="{FF2B5EF4-FFF2-40B4-BE49-F238E27FC236}">
                <a16:creationId xmlns:a16="http://schemas.microsoft.com/office/drawing/2014/main" id="{7E50663B-0B0E-B2B9-27CD-7831447AF718}"/>
              </a:ext>
            </a:extLst>
          </p:cNvPr>
          <p:cNvCxnSpPr>
            <a:stCxn id="31" idx="2"/>
            <a:endCxn id="34" idx="0"/>
          </p:cNvCxnSpPr>
          <p:nvPr/>
        </p:nvCxnSpPr>
        <p:spPr>
          <a:xfrm>
            <a:off x="1933425" y="5382686"/>
            <a:ext cx="0" cy="351306"/>
          </a:xfrm>
          <a:prstGeom prst="straightConnector1">
            <a:avLst/>
          </a:prstGeom>
          <a:noFill/>
          <a:ln w="38100" cap="flat" cmpd="sng">
            <a:solidFill>
              <a:schemeClr val="dk2"/>
            </a:solidFill>
            <a:prstDash val="solid"/>
            <a:round/>
            <a:headEnd type="none" w="med" len="med"/>
            <a:tailEnd type="triangle" w="med" len="med"/>
          </a:ln>
        </p:spPr>
      </p:cxnSp>
      <p:sp>
        <p:nvSpPr>
          <p:cNvPr id="34" name="Google Shape;84;p13">
            <a:extLst>
              <a:ext uri="{FF2B5EF4-FFF2-40B4-BE49-F238E27FC236}">
                <a16:creationId xmlns:a16="http://schemas.microsoft.com/office/drawing/2014/main" id="{F481A193-4397-4DE1-D7C4-A9413571668A}"/>
              </a:ext>
            </a:extLst>
          </p:cNvPr>
          <p:cNvSpPr/>
          <p:nvPr/>
        </p:nvSpPr>
        <p:spPr>
          <a:xfrm>
            <a:off x="796867" y="5733779"/>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로봇팔의 센서로 </a:t>
            </a:r>
          </a:p>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위치 보정</a:t>
            </a:r>
          </a:p>
        </p:txBody>
      </p:sp>
      <p:cxnSp>
        <p:nvCxnSpPr>
          <p:cNvPr id="35" name="Google Shape;85;p13">
            <a:extLst>
              <a:ext uri="{FF2B5EF4-FFF2-40B4-BE49-F238E27FC236}">
                <a16:creationId xmlns:a16="http://schemas.microsoft.com/office/drawing/2014/main" id="{C6B28DCA-BBB1-8B48-D9EA-F136371A97EF}"/>
              </a:ext>
            </a:extLst>
          </p:cNvPr>
          <p:cNvCxnSpPr>
            <a:endCxn id="36" idx="0"/>
          </p:cNvCxnSpPr>
          <p:nvPr/>
        </p:nvCxnSpPr>
        <p:spPr>
          <a:xfrm>
            <a:off x="1932817" y="6302570"/>
            <a:ext cx="406" cy="379052"/>
          </a:xfrm>
          <a:prstGeom prst="straightConnector1">
            <a:avLst/>
          </a:prstGeom>
          <a:noFill/>
          <a:ln w="38100" cap="flat" cmpd="sng">
            <a:solidFill>
              <a:schemeClr val="dk2"/>
            </a:solidFill>
            <a:prstDash val="solid"/>
            <a:round/>
            <a:headEnd type="none" w="med" len="med"/>
            <a:tailEnd type="triangle" w="med" len="med"/>
          </a:ln>
        </p:spPr>
      </p:cxnSp>
      <p:sp>
        <p:nvSpPr>
          <p:cNvPr id="36" name="Google Shape;86;p13">
            <a:extLst>
              <a:ext uri="{FF2B5EF4-FFF2-40B4-BE49-F238E27FC236}">
                <a16:creationId xmlns:a16="http://schemas.microsoft.com/office/drawing/2014/main" id="{EE4C9160-9BE5-871F-99B7-19DDBA6CB815}"/>
              </a:ext>
            </a:extLst>
          </p:cNvPr>
          <p:cNvSpPr/>
          <p:nvPr/>
        </p:nvSpPr>
        <p:spPr>
          <a:xfrm>
            <a:off x="796867" y="668162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KR" altLang="en-US" sz="1500">
                <a:latin typeface="Pretendard Regular" panose="020B0600000101010101" charset="-127"/>
                <a:ea typeface="Pretendard Regular" panose="020B0600000101010101" charset="-127"/>
              </a:rPr>
              <a:t>그리퍼로 딸기 수확</a:t>
            </a:r>
          </a:p>
        </p:txBody>
      </p:sp>
      <p:sp>
        <p:nvSpPr>
          <p:cNvPr id="37" name="Google Shape;82;p13">
            <a:extLst>
              <a:ext uri="{FF2B5EF4-FFF2-40B4-BE49-F238E27FC236}">
                <a16:creationId xmlns:a16="http://schemas.microsoft.com/office/drawing/2014/main" id="{5B4F0E85-1656-CC73-4904-DD779785C37D}"/>
              </a:ext>
            </a:extLst>
          </p:cNvPr>
          <p:cNvSpPr/>
          <p:nvPr/>
        </p:nvSpPr>
        <p:spPr>
          <a:xfrm>
            <a:off x="721271" y="7673361"/>
            <a:ext cx="2423497" cy="763227"/>
          </a:xfrm>
          <a:prstGeom prst="diamon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딸기가 </a:t>
            </a:r>
          </a:p>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남았는가</a:t>
            </a:r>
            <a:r>
              <a:rPr lang="en-US" altLang="ko-KR" sz="1500">
                <a:latin typeface="Pretendard Regular" panose="020B0600000101010101" charset="-127"/>
                <a:ea typeface="Pretendard Regular" panose="020B0600000101010101" charset="-127"/>
              </a:rPr>
              <a:t>?</a:t>
            </a:r>
            <a:endParaRPr lang="ko-KR" altLang="en-US" sz="1500">
              <a:latin typeface="Pretendard Regular" panose="020B0600000101010101" charset="-127"/>
              <a:ea typeface="Pretendard Regular" panose="020B0600000101010101" charset="-127"/>
            </a:endParaRPr>
          </a:p>
        </p:txBody>
      </p:sp>
      <p:cxnSp>
        <p:nvCxnSpPr>
          <p:cNvPr id="38" name="Google Shape;87;p13">
            <a:extLst>
              <a:ext uri="{FF2B5EF4-FFF2-40B4-BE49-F238E27FC236}">
                <a16:creationId xmlns:a16="http://schemas.microsoft.com/office/drawing/2014/main" id="{E3F5A954-6C7E-5B4B-9D66-E50E8FB4F8B5}"/>
              </a:ext>
            </a:extLst>
          </p:cNvPr>
          <p:cNvCxnSpPr>
            <a:stCxn id="37" idx="3"/>
          </p:cNvCxnSpPr>
          <p:nvPr/>
        </p:nvCxnSpPr>
        <p:spPr>
          <a:xfrm rot="10800000" flipH="1">
            <a:off x="3144768" y="4116333"/>
            <a:ext cx="530989" cy="3938642"/>
          </a:xfrm>
          <a:prstGeom prst="bentConnector2">
            <a:avLst/>
          </a:prstGeom>
          <a:noFill/>
          <a:ln w="38100" cap="flat" cmpd="sng">
            <a:solidFill>
              <a:schemeClr val="dk2"/>
            </a:solidFill>
            <a:prstDash val="solid"/>
            <a:round/>
            <a:headEnd type="none" w="med" len="med"/>
            <a:tailEnd type="none" w="med" len="med"/>
          </a:ln>
        </p:spPr>
      </p:cxnSp>
      <p:sp>
        <p:nvSpPr>
          <p:cNvPr id="39" name="Google Shape;89;p13">
            <a:extLst>
              <a:ext uri="{FF2B5EF4-FFF2-40B4-BE49-F238E27FC236}">
                <a16:creationId xmlns:a16="http://schemas.microsoft.com/office/drawing/2014/main" id="{5AB98A30-8514-955B-D3F6-7A34AB10BA2C}"/>
              </a:ext>
            </a:extLst>
          </p:cNvPr>
          <p:cNvSpPr txBox="1"/>
          <p:nvPr/>
        </p:nvSpPr>
        <p:spPr>
          <a:xfrm>
            <a:off x="2551356" y="7545276"/>
            <a:ext cx="962265" cy="33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Yes</a:t>
            </a:r>
            <a:endParaRPr sz="2000" dirty="0">
              <a:solidFill>
                <a:schemeClr val="dk2"/>
              </a:solidFill>
              <a:latin typeface="Pretendard Regular" panose="020B0600000101010101" charset="-127"/>
              <a:ea typeface="Pretendard Regular" panose="020B0600000101010101" charset="-127"/>
            </a:endParaRPr>
          </a:p>
        </p:txBody>
      </p:sp>
      <p:sp>
        <p:nvSpPr>
          <p:cNvPr id="40" name="Google Shape;90;p13">
            <a:extLst>
              <a:ext uri="{FF2B5EF4-FFF2-40B4-BE49-F238E27FC236}">
                <a16:creationId xmlns:a16="http://schemas.microsoft.com/office/drawing/2014/main" id="{D01F976F-4677-073E-D31D-9B68FB6938E2}"/>
              </a:ext>
            </a:extLst>
          </p:cNvPr>
          <p:cNvSpPr/>
          <p:nvPr/>
        </p:nvSpPr>
        <p:spPr>
          <a:xfrm>
            <a:off x="1745958" y="8729272"/>
            <a:ext cx="374124" cy="394419"/>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41" name="Google Shape;91;p13">
            <a:extLst>
              <a:ext uri="{FF2B5EF4-FFF2-40B4-BE49-F238E27FC236}">
                <a16:creationId xmlns:a16="http://schemas.microsoft.com/office/drawing/2014/main" id="{57872114-0B20-EE39-9C65-B32D784D0158}"/>
              </a:ext>
            </a:extLst>
          </p:cNvPr>
          <p:cNvSpPr txBox="1"/>
          <p:nvPr/>
        </p:nvSpPr>
        <p:spPr>
          <a:xfrm>
            <a:off x="714870" y="8424579"/>
            <a:ext cx="962265" cy="33252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No</a:t>
            </a:r>
            <a:endParaRPr sz="2000" dirty="0">
              <a:solidFill>
                <a:schemeClr val="dk2"/>
              </a:solidFill>
              <a:latin typeface="Pretendard Regular" panose="020B0600000101010101" charset="-127"/>
              <a:ea typeface="Pretendard Regular" panose="020B0600000101010101" charset="-127"/>
            </a:endParaRPr>
          </a:p>
        </p:txBody>
      </p:sp>
      <p:sp>
        <p:nvSpPr>
          <p:cNvPr id="42" name="Google Shape;93;p13">
            <a:extLst>
              <a:ext uri="{FF2B5EF4-FFF2-40B4-BE49-F238E27FC236}">
                <a16:creationId xmlns:a16="http://schemas.microsoft.com/office/drawing/2014/main" id="{68A08762-6868-7CC4-85D1-6055E0D9375D}"/>
              </a:ext>
            </a:extLst>
          </p:cNvPr>
          <p:cNvSpPr/>
          <p:nvPr/>
        </p:nvSpPr>
        <p:spPr>
          <a:xfrm>
            <a:off x="1801083" y="8788192"/>
            <a:ext cx="264683" cy="27660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cxnSp>
        <p:nvCxnSpPr>
          <p:cNvPr id="43" name="Google Shape;135;p14">
            <a:extLst>
              <a:ext uri="{FF2B5EF4-FFF2-40B4-BE49-F238E27FC236}">
                <a16:creationId xmlns:a16="http://schemas.microsoft.com/office/drawing/2014/main" id="{12D773D6-A1F1-DDA8-4439-8BEEE28D0133}"/>
              </a:ext>
            </a:extLst>
          </p:cNvPr>
          <p:cNvCxnSpPr>
            <a:cxnSpLocks/>
          </p:cNvCxnSpPr>
          <p:nvPr/>
        </p:nvCxnSpPr>
        <p:spPr>
          <a:xfrm flipH="1">
            <a:off x="3046106" y="4103644"/>
            <a:ext cx="629652" cy="1"/>
          </a:xfrm>
          <a:prstGeom prst="straightConnector1">
            <a:avLst/>
          </a:prstGeom>
          <a:noFill/>
          <a:ln w="38100" cap="flat" cmpd="sng">
            <a:solidFill>
              <a:schemeClr val="dk2"/>
            </a:solidFill>
            <a:prstDash val="solid"/>
            <a:round/>
            <a:headEnd type="none" w="med" len="med"/>
            <a:tailEnd type="triangle" w="med" len="med"/>
          </a:ln>
        </p:spPr>
      </p:cxnSp>
      <p:cxnSp>
        <p:nvCxnSpPr>
          <p:cNvPr id="44" name="직선 화살표 연결선 43">
            <a:extLst>
              <a:ext uri="{FF2B5EF4-FFF2-40B4-BE49-F238E27FC236}">
                <a16:creationId xmlns:a16="http://schemas.microsoft.com/office/drawing/2014/main" id="{4EDB4E7C-416C-FA43-DB47-B7ECEC3FCA18}"/>
              </a:ext>
            </a:extLst>
          </p:cNvPr>
          <p:cNvCxnSpPr>
            <a:cxnSpLocks/>
          </p:cNvCxnSpPr>
          <p:nvPr/>
        </p:nvCxnSpPr>
        <p:spPr>
          <a:xfrm flipH="1">
            <a:off x="1925786" y="8448893"/>
            <a:ext cx="899" cy="313899"/>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8">
            <a:extLst>
              <a:ext uri="{FF2B5EF4-FFF2-40B4-BE49-F238E27FC236}">
                <a16:creationId xmlns:a16="http://schemas.microsoft.com/office/drawing/2014/main" id="{9949652A-10BB-4220-5FD8-1298FDDEBA36}"/>
              </a:ext>
            </a:extLst>
          </p:cNvPr>
          <p:cNvSpPr txBox="1"/>
          <p:nvPr/>
        </p:nvSpPr>
        <p:spPr>
          <a:xfrm>
            <a:off x="2489200" y="2183579"/>
            <a:ext cx="159507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dirty="0">
                <a:solidFill>
                  <a:srgbClr val="4C680F"/>
                </a:solidFill>
                <a:ea typeface="Pretendard Regular"/>
              </a:rPr>
              <a:t>제어</a:t>
            </a:r>
            <a:r>
              <a:rPr lang="ko-KR" altLang="en-US" sz="4000" b="0" i="0" u="none" strike="noStrike" dirty="0">
                <a:solidFill>
                  <a:srgbClr val="4C680F"/>
                </a:solidFill>
                <a:ea typeface="Pretendard Regular"/>
              </a:rPr>
              <a:t> </a:t>
            </a:r>
            <a:endParaRPr lang="en-US" sz="4000" b="0" i="0" u="none" strike="noStrike" dirty="0">
              <a:solidFill>
                <a:srgbClr val="4C680F"/>
              </a:solidFill>
              <a:latin typeface="Pretendard Regular"/>
            </a:endParaRPr>
          </a:p>
        </p:txBody>
      </p:sp>
      <p:sp>
        <p:nvSpPr>
          <p:cNvPr id="48" name="TextBox 47">
            <a:extLst>
              <a:ext uri="{FF2B5EF4-FFF2-40B4-BE49-F238E27FC236}">
                <a16:creationId xmlns:a16="http://schemas.microsoft.com/office/drawing/2014/main" id="{1D44B486-E847-9456-D4E0-92EEC2DF533E}"/>
              </a:ext>
            </a:extLst>
          </p:cNvPr>
          <p:cNvSpPr txBox="1"/>
          <p:nvPr/>
        </p:nvSpPr>
        <p:spPr>
          <a:xfrm>
            <a:off x="10300333" y="9064797"/>
            <a:ext cx="1828800" cy="478914"/>
          </a:xfrm>
          <a:prstGeom prst="rect">
            <a:avLst/>
          </a:prstGeom>
          <a:noFill/>
        </p:spPr>
        <p:txBody>
          <a:bodyPr wrap="square">
            <a:spAutoFit/>
          </a:bodyPr>
          <a:lstStyle/>
          <a:p>
            <a:pPr marL="0" marR="0" indent="0" algn="just" fontAlgn="base" latinLnBrk="1">
              <a:lnSpc>
                <a:spcPct val="160000"/>
              </a:lnSpc>
            </a:pPr>
            <a:r>
              <a:rPr lang="en-US" altLang="ko-KR" kern="0" dirty="0">
                <a:solidFill>
                  <a:srgbClr val="4C680F"/>
                </a:solidFill>
                <a:latin typeface="Pretendard Regular" panose="020B0600000101010101" charset="-127"/>
                <a:ea typeface="Pretendard Regular" panose="020B0600000101010101" charset="-127"/>
              </a:rPr>
              <a:t>IMU </a:t>
            </a:r>
            <a:r>
              <a:rPr lang="ko-KR" altLang="en-US" kern="0" dirty="0">
                <a:solidFill>
                  <a:srgbClr val="4C680F"/>
                </a:solidFill>
                <a:latin typeface="Pretendard Regular" panose="020B0600000101010101" charset="-127"/>
                <a:ea typeface="Pretendard Regular" panose="020B0600000101010101" charset="-127"/>
              </a:rPr>
              <a:t>센서</a:t>
            </a:r>
            <a:endParaRPr lang="en-US" altLang="ko-KR" sz="1800" kern="0" spc="0" dirty="0">
              <a:solidFill>
                <a:srgbClr val="4C680F"/>
              </a:solidFill>
              <a:effectLst/>
              <a:latin typeface="Pretendard Regular" panose="020B0600000101010101" charset="-127"/>
              <a:ea typeface="Pretendard Regular" panose="020B0600000101010101" charset="-127"/>
            </a:endParaRPr>
          </a:p>
        </p:txBody>
      </p:sp>
      <p:sp>
        <p:nvSpPr>
          <p:cNvPr id="45" name="TextBox 9">
            <a:extLst>
              <a:ext uri="{FF2B5EF4-FFF2-40B4-BE49-F238E27FC236}">
                <a16:creationId xmlns:a16="http://schemas.microsoft.com/office/drawing/2014/main" id="{F9C21DC2-DAB2-F12E-899F-A3DB21623CE8}"/>
              </a:ext>
            </a:extLst>
          </p:cNvPr>
          <p:cNvSpPr txBox="1"/>
          <p:nvPr/>
        </p:nvSpPr>
        <p:spPr>
          <a:xfrm>
            <a:off x="5551308" y="5143500"/>
            <a:ext cx="3238501"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센서로 오차 보정</a:t>
            </a:r>
            <a:endParaRPr lang="ko-KR" sz="3000" b="0" i="0" u="none" strike="noStrike">
              <a:solidFill>
                <a:srgbClr val="4C680F"/>
              </a:solidFill>
              <a:ea typeface="Pretendard ExtraBold"/>
            </a:endParaRPr>
          </a:p>
        </p:txBody>
      </p:sp>
      <p:pic>
        <p:nvPicPr>
          <p:cNvPr id="5122" name="Picture 2" descr="A realistic illustration of a white robotic arm with a pouch-type gripper, positioned in front of a cluster of ripe strawberries hanging high from green stems in a greenhouse. The robotic arm is articulated and aligned with the target strawberries. The strawberries are positioned high above the ground, similar to the uploaded image, and the coordinate system (x, y, z) is drawn clearly in 3D space. The background shows strawberry plants and green leaves with natural light filtering through the greenhouse roof.">
            <a:extLst>
              <a:ext uri="{FF2B5EF4-FFF2-40B4-BE49-F238E27FC236}">
                <a16:creationId xmlns:a16="http://schemas.microsoft.com/office/drawing/2014/main" id="{B9D8264C-DEBF-F14B-C889-76176EA375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2623" y="647700"/>
            <a:ext cx="5001327" cy="4132278"/>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648A7B94-C7E1-F39A-A3C6-88BFA6EFD3A1}"/>
              </a:ext>
            </a:extLst>
          </p:cNvPr>
          <p:cNvPicPr>
            <a:picLocks noChangeAspect="1"/>
          </p:cNvPicPr>
          <p:nvPr/>
        </p:nvPicPr>
        <p:blipFill>
          <a:blip r:embed="rId6"/>
          <a:stretch>
            <a:fillRect/>
          </a:stretch>
        </p:blipFill>
        <p:spPr>
          <a:xfrm>
            <a:off x="5555413" y="4991100"/>
            <a:ext cx="12065000" cy="12700"/>
          </a:xfrm>
          <a:prstGeom prst="rect">
            <a:avLst/>
          </a:prstGeom>
        </p:spPr>
      </p:pic>
      <p:pic>
        <p:nvPicPr>
          <p:cNvPr id="11274" name="Picture 10" descr="10 DOF IMU 센서 (D) 관성 측정 장치 ICM20948 온보드 모션 모니터링 감지/측정 위치 온도">
            <a:extLst>
              <a:ext uri="{FF2B5EF4-FFF2-40B4-BE49-F238E27FC236}">
                <a16:creationId xmlns:a16="http://schemas.microsoft.com/office/drawing/2014/main" id="{8CEE6DB2-3626-A473-5B22-08AFF02A57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526" t="29676" r="8821" b="28994"/>
          <a:stretch/>
        </p:blipFill>
        <p:spPr bwMode="auto">
          <a:xfrm>
            <a:off x="6115785" y="6330530"/>
            <a:ext cx="5641674" cy="28211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A realistic illustration of a white robotic arm with a pouch-type gripper, moving towards a target strawberry to correct any minor discrepancies in its position. The strawberry is positioned above the ground. The coordinate system (x, y, z) is displayed in the air with the Y axis clearly visible. The background is completely white with no other objects or distractions, focusing solely on the robot arm and the coordinates.">
            <a:extLst>
              <a:ext uri="{FF2B5EF4-FFF2-40B4-BE49-F238E27FC236}">
                <a16:creationId xmlns:a16="http://schemas.microsoft.com/office/drawing/2014/main" id="{E7C0C1C9-5BCD-595D-1338-A119315624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724513" y="5492758"/>
            <a:ext cx="4282340" cy="4282340"/>
          </a:xfrm>
          <a:prstGeom prst="rect">
            <a:avLst/>
          </a:prstGeom>
          <a:noFill/>
          <a:effectLst>
            <a:softEdge rad="38100"/>
          </a:effectLst>
          <a:extLst>
            <a:ext uri="{909E8E84-426E-40DD-AFC4-6F175D3DCCD1}">
              <a14:hiddenFill xmlns:a14="http://schemas.microsoft.com/office/drawing/2010/main">
                <a:solidFill>
                  <a:srgbClr val="FFFFFF"/>
                </a:solidFill>
              </a14:hiddenFill>
            </a:ext>
          </a:extLst>
        </p:spPr>
      </p:pic>
      <p:pic>
        <p:nvPicPr>
          <p:cNvPr id="11276" name="Picture 12" descr="1개 이상 무료 Xyz 및 3차원 일러스트레이션 - Pixabay">
            <a:extLst>
              <a:ext uri="{FF2B5EF4-FFF2-40B4-BE49-F238E27FC236}">
                <a16:creationId xmlns:a16="http://schemas.microsoft.com/office/drawing/2014/main" id="{53902D3C-6F51-75F8-4EA1-5B1E106FAD9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48905"/>
          <a:stretch/>
        </p:blipFill>
        <p:spPr bwMode="auto">
          <a:xfrm>
            <a:off x="5656342" y="1193094"/>
            <a:ext cx="5307634" cy="330904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664896C-F709-33D5-C579-A96327D848E9}"/>
              </a:ext>
            </a:extLst>
          </p:cNvPr>
          <p:cNvSpPr txBox="1"/>
          <p:nvPr/>
        </p:nvSpPr>
        <p:spPr>
          <a:xfrm>
            <a:off x="14097000" y="129730"/>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678104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4BE30EB4-3AE5-DB01-C7C3-E477EFCE739B}"/>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16EC9F7C-D3DE-06F2-8B3D-9C8B601C9ECA}"/>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85155A52-0FC7-84F8-053D-595A921E79A2}"/>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6" name="Picture 6">
            <a:extLst>
              <a:ext uri="{FF2B5EF4-FFF2-40B4-BE49-F238E27FC236}">
                <a16:creationId xmlns:a16="http://schemas.microsoft.com/office/drawing/2014/main" id="{B170107C-757C-D83F-1263-AE5BB5FA4681}"/>
              </a:ext>
            </a:extLst>
          </p:cNvPr>
          <p:cNvPicPr>
            <a:picLocks noChangeAspect="1"/>
          </p:cNvPicPr>
          <p:nvPr/>
        </p:nvPicPr>
        <p:blipFill>
          <a:blip r:embed="rId5"/>
          <a:stretch>
            <a:fillRect/>
          </a:stretch>
        </p:blipFill>
        <p:spPr>
          <a:xfrm rot="-5400000">
            <a:off x="9512300" y="2819400"/>
            <a:ext cx="3911600" cy="12700"/>
          </a:xfrm>
          <a:prstGeom prst="rect">
            <a:avLst/>
          </a:prstGeom>
        </p:spPr>
      </p:pic>
      <p:pic>
        <p:nvPicPr>
          <p:cNvPr id="8" name="Picture 8">
            <a:extLst>
              <a:ext uri="{FF2B5EF4-FFF2-40B4-BE49-F238E27FC236}">
                <a16:creationId xmlns:a16="http://schemas.microsoft.com/office/drawing/2014/main" id="{1B76D0F5-B1E5-5797-C3F1-31A6848A6B27}"/>
              </a:ext>
            </a:extLst>
          </p:cNvPr>
          <p:cNvPicPr>
            <a:picLocks noChangeAspect="1"/>
          </p:cNvPicPr>
          <p:nvPr/>
        </p:nvPicPr>
        <p:blipFill>
          <a:blip r:embed="rId6"/>
          <a:stretch>
            <a:fillRect/>
          </a:stretch>
        </p:blipFill>
        <p:spPr>
          <a:xfrm>
            <a:off x="5422900" y="5143500"/>
            <a:ext cx="12065000" cy="12700"/>
          </a:xfrm>
          <a:prstGeom prst="rect">
            <a:avLst/>
          </a:prstGeom>
        </p:spPr>
      </p:pic>
      <p:pic>
        <p:nvPicPr>
          <p:cNvPr id="9" name="Picture 9">
            <a:extLst>
              <a:ext uri="{FF2B5EF4-FFF2-40B4-BE49-F238E27FC236}">
                <a16:creationId xmlns:a16="http://schemas.microsoft.com/office/drawing/2014/main" id="{7AC8C47D-8A61-AD97-F489-B75BA16E744C}"/>
              </a:ext>
            </a:extLst>
          </p:cNvPr>
          <p:cNvPicPr>
            <a:picLocks noChangeAspect="1"/>
          </p:cNvPicPr>
          <p:nvPr/>
        </p:nvPicPr>
        <p:blipFill>
          <a:blip r:embed="rId5"/>
          <a:stretch>
            <a:fillRect/>
          </a:stretch>
        </p:blipFill>
        <p:spPr>
          <a:xfrm rot="-5400000">
            <a:off x="9512300" y="7467600"/>
            <a:ext cx="3911600" cy="12700"/>
          </a:xfrm>
          <a:prstGeom prst="rect">
            <a:avLst/>
          </a:prstGeom>
        </p:spPr>
      </p:pic>
      <p:pic>
        <p:nvPicPr>
          <p:cNvPr id="10" name="Picture 10">
            <a:extLst>
              <a:ext uri="{FF2B5EF4-FFF2-40B4-BE49-F238E27FC236}">
                <a16:creationId xmlns:a16="http://schemas.microsoft.com/office/drawing/2014/main" id="{C1A555EE-02C8-CD27-6C80-0428DFC42F15}"/>
              </a:ext>
            </a:extLst>
          </p:cNvPr>
          <p:cNvPicPr>
            <a:picLocks noChangeAspect="1"/>
          </p:cNvPicPr>
          <p:nvPr/>
        </p:nvPicPr>
        <p:blipFill>
          <a:blip r:embed="rId7"/>
          <a:stretch>
            <a:fillRect/>
          </a:stretch>
        </p:blipFill>
        <p:spPr>
          <a:xfrm>
            <a:off x="7402512" y="847045"/>
            <a:ext cx="1800223" cy="809625"/>
          </a:xfrm>
          <a:prstGeom prst="rect">
            <a:avLst/>
          </a:prstGeom>
        </p:spPr>
      </p:pic>
      <p:sp>
        <p:nvSpPr>
          <p:cNvPr id="11" name="TextBox 11">
            <a:extLst>
              <a:ext uri="{FF2B5EF4-FFF2-40B4-BE49-F238E27FC236}">
                <a16:creationId xmlns:a16="http://schemas.microsoft.com/office/drawing/2014/main" id="{C1E589A6-8994-FCF3-0C40-5150F35712AB}"/>
              </a:ext>
            </a:extLst>
          </p:cNvPr>
          <p:cNvSpPr txBox="1"/>
          <p:nvPr/>
        </p:nvSpPr>
        <p:spPr>
          <a:xfrm>
            <a:off x="6035674" y="746125"/>
            <a:ext cx="4533900" cy="990600"/>
          </a:xfrm>
          <a:prstGeom prst="rect">
            <a:avLst/>
          </a:prstGeom>
        </p:spPr>
        <p:txBody>
          <a:bodyPr lIns="0" tIns="0" rIns="0" bIns="0" rtlCol="0" anchor="ctr"/>
          <a:lstStyle/>
          <a:p>
            <a:pPr lvl="0" algn="ctr">
              <a:lnSpc>
                <a:spcPct val="99600"/>
              </a:lnSpc>
            </a:pPr>
            <a:r>
              <a:rPr lang="ko-KR" altLang="en-US" sz="3000" dirty="0">
                <a:solidFill>
                  <a:srgbClr val="4C680F"/>
                </a:solidFill>
                <a:ea typeface="Pretendard ExtraBold"/>
              </a:rPr>
              <a:t>딸기 탐지</a:t>
            </a:r>
            <a:endParaRPr lang="ko-KR" sz="3000" b="0" i="0" u="none" strike="noStrike" dirty="0">
              <a:solidFill>
                <a:srgbClr val="4C680F"/>
              </a:solidFill>
              <a:ea typeface="Pretendard ExtraBold"/>
            </a:endParaRPr>
          </a:p>
        </p:txBody>
      </p:sp>
      <p:sp>
        <p:nvSpPr>
          <p:cNvPr id="14" name="TextBox 14">
            <a:extLst>
              <a:ext uri="{FF2B5EF4-FFF2-40B4-BE49-F238E27FC236}">
                <a16:creationId xmlns:a16="http://schemas.microsoft.com/office/drawing/2014/main" id="{6F045A42-F1B7-72C4-84CE-12813DB0B061}"/>
              </a:ext>
            </a:extLst>
          </p:cNvPr>
          <p:cNvSpPr txBox="1"/>
          <p:nvPr/>
        </p:nvSpPr>
        <p:spPr>
          <a:xfrm>
            <a:off x="6826251" y="885824"/>
            <a:ext cx="1800223" cy="809625"/>
          </a:xfrm>
          <a:prstGeom prst="rect">
            <a:avLst/>
          </a:prstGeom>
        </p:spPr>
        <p:txBody>
          <a:bodyPr lIns="0" tIns="0" rIns="0" bIns="0" rtlCol="0" anchor="ctr"/>
          <a:lstStyle/>
          <a:p>
            <a:pPr lvl="0" algn="ctr">
              <a:lnSpc>
                <a:spcPct val="99600"/>
              </a:lnSpc>
            </a:pP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15" name="TextBox 15">
            <a:extLst>
              <a:ext uri="{FF2B5EF4-FFF2-40B4-BE49-F238E27FC236}">
                <a16:creationId xmlns:a16="http://schemas.microsoft.com/office/drawing/2014/main" id="{5885BECC-A02D-3BAA-DFD4-9AC60DD81824}"/>
              </a:ext>
            </a:extLst>
          </p:cNvPr>
          <p:cNvSpPr txBox="1"/>
          <p:nvPr/>
        </p:nvSpPr>
        <p:spPr>
          <a:xfrm>
            <a:off x="6049051" y="2362200"/>
            <a:ext cx="4521200"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객체 검출 모델을 사용하여 </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클래스를 분류하고 </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검출 시 </a:t>
            </a:r>
            <a:r>
              <a:rPr lang="en-US" altLang="ko-KR"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85% </a:t>
            </a:r>
            <a:r>
              <a:rPr lang="ko-KR" altLang="en-US"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이상의 정확도 </a:t>
            </a:r>
            <a:r>
              <a:rPr lang="ko-KR" altLang="en-US" sz="2300" b="0" i="0" u="none" strike="noStrike" dirty="0">
                <a:solidFill>
                  <a:srgbClr val="4C680F"/>
                </a:solidFill>
                <a:latin typeface="Pretendard Regular" panose="020B0600000101010101" charset="-127"/>
                <a:ea typeface="Pretendard Regular" panose="020B0600000101010101" charset="-127"/>
              </a:rPr>
              <a:t>목표</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13" name="TextBox 19">
            <a:extLst>
              <a:ext uri="{FF2B5EF4-FFF2-40B4-BE49-F238E27FC236}">
                <a16:creationId xmlns:a16="http://schemas.microsoft.com/office/drawing/2014/main" id="{38872F06-151C-9FB1-8A7C-CED90A8B2D2F}"/>
              </a:ext>
            </a:extLst>
          </p:cNvPr>
          <p:cNvSpPr txBox="1"/>
          <p:nvPr/>
        </p:nvSpPr>
        <p:spPr>
          <a:xfrm>
            <a:off x="647700" y="647700"/>
            <a:ext cx="3683000" cy="12446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추진 전략</a:t>
            </a:r>
            <a:endParaRPr lang="ko-KR" sz="7000" b="0" i="0" u="none" strike="noStrike" dirty="0">
              <a:solidFill>
                <a:srgbClr val="4C680F"/>
              </a:solidFill>
              <a:ea typeface="Pretendard Black"/>
            </a:endParaRPr>
          </a:p>
        </p:txBody>
      </p:sp>
      <p:sp>
        <p:nvSpPr>
          <p:cNvPr id="17" name="TextBox 8">
            <a:extLst>
              <a:ext uri="{FF2B5EF4-FFF2-40B4-BE49-F238E27FC236}">
                <a16:creationId xmlns:a16="http://schemas.microsoft.com/office/drawing/2014/main" id="{208E62B4-3B58-D575-314F-E6A303915F59}"/>
              </a:ext>
            </a:extLst>
          </p:cNvPr>
          <p:cNvSpPr txBox="1"/>
          <p:nvPr/>
        </p:nvSpPr>
        <p:spPr>
          <a:xfrm>
            <a:off x="718014" y="2374900"/>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b="0" i="0" u="none" strike="noStrike" dirty="0">
                <a:solidFill>
                  <a:srgbClr val="4C680F"/>
                </a:solidFill>
                <a:ea typeface="Pretendard Regular"/>
              </a:rPr>
              <a:t>고려사항 </a:t>
            </a:r>
            <a:endParaRPr lang="en-US" altLang="ko-KR" sz="4000" b="0" i="0" u="none" strike="noStrike" dirty="0">
              <a:solidFill>
                <a:srgbClr val="4C680F"/>
              </a:solidFill>
              <a:ea typeface="Pretendard Regular"/>
            </a:endParaRPr>
          </a:p>
          <a:p>
            <a:pPr lvl="0" algn="l">
              <a:lnSpc>
                <a:spcPct val="107899"/>
              </a:lnSpc>
            </a:pPr>
            <a:r>
              <a:rPr lang="en-US" altLang="ko-KR" sz="4000" dirty="0">
                <a:solidFill>
                  <a:srgbClr val="4C680F"/>
                </a:solidFill>
                <a:ea typeface="Pretendard Regular"/>
              </a:rPr>
              <a:t>   </a:t>
            </a:r>
            <a:r>
              <a:rPr lang="ko-KR" altLang="en-US" sz="4000" b="0" i="0" u="none" strike="noStrike" dirty="0">
                <a:solidFill>
                  <a:srgbClr val="4C680F"/>
                </a:solidFill>
                <a:ea typeface="Pretendard Regular"/>
              </a:rPr>
              <a:t>및 목표</a:t>
            </a:r>
            <a:endParaRPr lang="en-US" sz="4000" b="0" i="0" u="none" strike="noStrike" dirty="0">
              <a:solidFill>
                <a:srgbClr val="4C680F"/>
              </a:solidFill>
              <a:latin typeface="Pretendard Regular"/>
            </a:endParaRPr>
          </a:p>
        </p:txBody>
      </p:sp>
      <p:pic>
        <p:nvPicPr>
          <p:cNvPr id="18" name="Picture 10">
            <a:extLst>
              <a:ext uri="{FF2B5EF4-FFF2-40B4-BE49-F238E27FC236}">
                <a16:creationId xmlns:a16="http://schemas.microsoft.com/office/drawing/2014/main" id="{EEA83496-CBAE-8711-E8EC-399800B4ACA6}"/>
              </a:ext>
            </a:extLst>
          </p:cNvPr>
          <p:cNvPicPr>
            <a:picLocks noChangeAspect="1"/>
          </p:cNvPicPr>
          <p:nvPr/>
        </p:nvPicPr>
        <p:blipFill>
          <a:blip r:embed="rId7"/>
          <a:stretch>
            <a:fillRect/>
          </a:stretch>
        </p:blipFill>
        <p:spPr>
          <a:xfrm>
            <a:off x="13829393" y="869950"/>
            <a:ext cx="1800223" cy="809625"/>
          </a:xfrm>
          <a:prstGeom prst="rect">
            <a:avLst/>
          </a:prstGeom>
        </p:spPr>
      </p:pic>
      <p:sp>
        <p:nvSpPr>
          <p:cNvPr id="21" name="TextBox 11">
            <a:extLst>
              <a:ext uri="{FF2B5EF4-FFF2-40B4-BE49-F238E27FC236}">
                <a16:creationId xmlns:a16="http://schemas.microsoft.com/office/drawing/2014/main" id="{F2AB4271-C8B3-A85B-8AE7-88B7FD45B04D}"/>
              </a:ext>
            </a:extLst>
          </p:cNvPr>
          <p:cNvSpPr txBox="1"/>
          <p:nvPr/>
        </p:nvSpPr>
        <p:spPr>
          <a:xfrm>
            <a:off x="12462554" y="756557"/>
            <a:ext cx="4533900" cy="990600"/>
          </a:xfrm>
          <a:prstGeom prst="rect">
            <a:avLst/>
          </a:prstGeom>
        </p:spPr>
        <p:txBody>
          <a:bodyPr lIns="0" tIns="0" rIns="0" bIns="0" rtlCol="0" anchor="ctr"/>
          <a:lstStyle/>
          <a:p>
            <a:pPr lvl="0" algn="ctr">
              <a:lnSpc>
                <a:spcPct val="99600"/>
              </a:lnSpc>
            </a:pPr>
            <a:r>
              <a:rPr lang="ko-KR" altLang="en-US" sz="3000" dirty="0">
                <a:solidFill>
                  <a:srgbClr val="4C680F"/>
                </a:solidFill>
                <a:ea typeface="Pretendard ExtraBold"/>
              </a:rPr>
              <a:t>딸기 분류</a:t>
            </a:r>
            <a:endParaRPr lang="ko-KR" sz="3000" b="0" i="0" u="none" strike="noStrike" dirty="0">
              <a:solidFill>
                <a:srgbClr val="4C680F"/>
              </a:solidFill>
              <a:ea typeface="Pretendard ExtraBold"/>
            </a:endParaRPr>
          </a:p>
        </p:txBody>
      </p:sp>
      <p:pic>
        <p:nvPicPr>
          <p:cNvPr id="26" name="Picture 10">
            <a:extLst>
              <a:ext uri="{FF2B5EF4-FFF2-40B4-BE49-F238E27FC236}">
                <a16:creationId xmlns:a16="http://schemas.microsoft.com/office/drawing/2014/main" id="{E9F20012-052F-AF4B-04BD-9AA9B424AA1C}"/>
              </a:ext>
            </a:extLst>
          </p:cNvPr>
          <p:cNvPicPr>
            <a:picLocks noChangeAspect="1"/>
          </p:cNvPicPr>
          <p:nvPr/>
        </p:nvPicPr>
        <p:blipFill>
          <a:blip r:embed="rId7"/>
          <a:stretch>
            <a:fillRect/>
          </a:stretch>
        </p:blipFill>
        <p:spPr>
          <a:xfrm>
            <a:off x="7402512" y="6007100"/>
            <a:ext cx="1800223" cy="809625"/>
          </a:xfrm>
          <a:prstGeom prst="rect">
            <a:avLst/>
          </a:prstGeom>
        </p:spPr>
      </p:pic>
      <p:sp>
        <p:nvSpPr>
          <p:cNvPr id="36" name="TextBox 11">
            <a:extLst>
              <a:ext uri="{FF2B5EF4-FFF2-40B4-BE49-F238E27FC236}">
                <a16:creationId xmlns:a16="http://schemas.microsoft.com/office/drawing/2014/main" id="{BC5A91E6-6566-CF77-6574-CB6F65256F7E}"/>
              </a:ext>
            </a:extLst>
          </p:cNvPr>
          <p:cNvSpPr txBox="1"/>
          <p:nvPr/>
        </p:nvSpPr>
        <p:spPr>
          <a:xfrm>
            <a:off x="6035673" y="5893707"/>
            <a:ext cx="4533900" cy="990600"/>
          </a:xfrm>
          <a:prstGeom prst="rect">
            <a:avLst/>
          </a:prstGeom>
        </p:spPr>
        <p:txBody>
          <a:bodyPr lIns="0" tIns="0" rIns="0" bIns="0" rtlCol="0" anchor="ctr"/>
          <a:lstStyle/>
          <a:p>
            <a:pPr lvl="0" algn="ctr">
              <a:lnSpc>
                <a:spcPct val="99600"/>
              </a:lnSpc>
            </a:pPr>
            <a:r>
              <a:rPr lang="ko-KR" altLang="en-US" sz="3000" dirty="0">
                <a:solidFill>
                  <a:srgbClr val="4C680F"/>
                </a:solidFill>
                <a:ea typeface="Pretendard ExtraBold"/>
              </a:rPr>
              <a:t>알고리즘</a:t>
            </a:r>
            <a:endParaRPr lang="ko-KR" sz="3000" b="0" i="0" u="none" strike="noStrike" dirty="0">
              <a:solidFill>
                <a:srgbClr val="4C680F"/>
              </a:solidFill>
              <a:ea typeface="Pretendard ExtraBold"/>
            </a:endParaRPr>
          </a:p>
        </p:txBody>
      </p:sp>
      <p:pic>
        <p:nvPicPr>
          <p:cNvPr id="37" name="Picture 10">
            <a:extLst>
              <a:ext uri="{FF2B5EF4-FFF2-40B4-BE49-F238E27FC236}">
                <a16:creationId xmlns:a16="http://schemas.microsoft.com/office/drawing/2014/main" id="{36EF91F1-1266-F970-82E6-1DBE1C0D862D}"/>
              </a:ext>
            </a:extLst>
          </p:cNvPr>
          <p:cNvPicPr>
            <a:picLocks noChangeAspect="1"/>
          </p:cNvPicPr>
          <p:nvPr/>
        </p:nvPicPr>
        <p:blipFill>
          <a:blip r:embed="rId7"/>
          <a:stretch>
            <a:fillRect/>
          </a:stretch>
        </p:blipFill>
        <p:spPr>
          <a:xfrm>
            <a:off x="13796736" y="6007100"/>
            <a:ext cx="1800223" cy="809625"/>
          </a:xfrm>
          <a:prstGeom prst="rect">
            <a:avLst/>
          </a:prstGeom>
        </p:spPr>
      </p:pic>
      <p:sp>
        <p:nvSpPr>
          <p:cNvPr id="38" name="TextBox 11">
            <a:extLst>
              <a:ext uri="{FF2B5EF4-FFF2-40B4-BE49-F238E27FC236}">
                <a16:creationId xmlns:a16="http://schemas.microsoft.com/office/drawing/2014/main" id="{B9BFA838-147D-79A7-6BDE-FD0AB001B3F3}"/>
              </a:ext>
            </a:extLst>
          </p:cNvPr>
          <p:cNvSpPr txBox="1"/>
          <p:nvPr/>
        </p:nvSpPr>
        <p:spPr>
          <a:xfrm>
            <a:off x="12429897" y="5893707"/>
            <a:ext cx="4533900" cy="990600"/>
          </a:xfrm>
          <a:prstGeom prst="rect">
            <a:avLst/>
          </a:prstGeom>
        </p:spPr>
        <p:txBody>
          <a:bodyPr lIns="0" tIns="0" rIns="0" bIns="0" rtlCol="0" anchor="ctr"/>
          <a:lstStyle/>
          <a:p>
            <a:pPr lvl="0" algn="ctr">
              <a:lnSpc>
                <a:spcPct val="99600"/>
              </a:lnSpc>
            </a:pPr>
            <a:r>
              <a:rPr lang="ko-KR" altLang="en-US" sz="3000" b="0" i="0" u="none" strike="noStrike" dirty="0">
                <a:solidFill>
                  <a:srgbClr val="4C680F"/>
                </a:solidFill>
                <a:ea typeface="Pretendard ExtraBold"/>
              </a:rPr>
              <a:t>동작 제어</a:t>
            </a:r>
            <a:endParaRPr lang="ko-KR" sz="3000" b="0" i="0" u="none" strike="noStrike" dirty="0">
              <a:solidFill>
                <a:srgbClr val="4C680F"/>
              </a:solidFill>
              <a:ea typeface="Pretendard ExtraBold"/>
            </a:endParaRPr>
          </a:p>
        </p:txBody>
      </p:sp>
      <p:sp>
        <p:nvSpPr>
          <p:cNvPr id="39" name="TextBox 15">
            <a:extLst>
              <a:ext uri="{FF2B5EF4-FFF2-40B4-BE49-F238E27FC236}">
                <a16:creationId xmlns:a16="http://schemas.microsoft.com/office/drawing/2014/main" id="{8815F961-277C-A4A8-E1D8-F6ABF1235086}"/>
              </a:ext>
            </a:extLst>
          </p:cNvPr>
          <p:cNvSpPr txBox="1"/>
          <p:nvPr/>
        </p:nvSpPr>
        <p:spPr>
          <a:xfrm>
            <a:off x="12429897" y="2362200"/>
            <a:ext cx="4804451"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수확 가능한 딸기를 정확히 탐지하기 위해</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r>
              <a:rPr lang="ko-KR" altLang="en-US"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숙성도 분류 시 </a:t>
            </a:r>
            <a:r>
              <a:rPr lang="en-US" altLang="ko-KR"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90% </a:t>
            </a:r>
            <a:r>
              <a:rPr lang="ko-KR" altLang="en-US"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이상의 정확도 </a:t>
            </a:r>
            <a:r>
              <a:rPr lang="ko-KR" altLang="en-US" sz="2300" dirty="0">
                <a:solidFill>
                  <a:srgbClr val="4C680F"/>
                </a:solidFill>
                <a:latin typeface="Pretendard Regular" panose="020B0600000101010101" charset="-127"/>
                <a:ea typeface="Pretendard Regular" panose="020B0600000101010101" charset="-127"/>
              </a:rPr>
              <a:t>목표</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40" name="TextBox 15">
            <a:extLst>
              <a:ext uri="{FF2B5EF4-FFF2-40B4-BE49-F238E27FC236}">
                <a16:creationId xmlns:a16="http://schemas.microsoft.com/office/drawing/2014/main" id="{E43B0F01-BA7F-1205-43C2-31AE02D9E423}"/>
              </a:ext>
            </a:extLst>
          </p:cNvPr>
          <p:cNvSpPr txBox="1"/>
          <p:nvPr/>
        </p:nvSpPr>
        <p:spPr>
          <a:xfrm>
            <a:off x="5907425" y="7277100"/>
            <a:ext cx="4804451"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주변 잎</a:t>
            </a:r>
            <a:r>
              <a:rPr lang="en-US" altLang="ko-KR" sz="2300" b="0" i="0" u="none" strike="noStrike" dirty="0">
                <a:solidFill>
                  <a:srgbClr val="4C680F"/>
                </a:solidFill>
                <a:latin typeface="Pretendard Regular" panose="020B0600000101010101" charset="-127"/>
                <a:ea typeface="Pretendard Regular" panose="020B0600000101010101" charset="-127"/>
              </a:rPr>
              <a:t>, </a:t>
            </a:r>
            <a:r>
              <a:rPr lang="ko-KR" altLang="en-US" sz="2300" b="0" i="0" u="none" strike="noStrike" dirty="0">
                <a:solidFill>
                  <a:srgbClr val="4C680F"/>
                </a:solidFill>
                <a:latin typeface="Pretendard Regular" panose="020B0600000101010101" charset="-127"/>
                <a:ea typeface="Pretendard Regular" panose="020B0600000101010101" charset="-127"/>
              </a:rPr>
              <a:t>줄기 등과의 거리 및 장애물 여부를 고려하여 </a:t>
            </a:r>
            <a:r>
              <a:rPr lang="ko-KR" altLang="en-US"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수확 가능 여부를 정밀 판단하는 시스템 구현 </a:t>
            </a:r>
            <a:r>
              <a:rPr lang="ko-KR" altLang="en-US" sz="2300" b="0" i="0" u="none" strike="noStrike" dirty="0">
                <a:solidFill>
                  <a:srgbClr val="4C680F"/>
                </a:solidFill>
                <a:latin typeface="Pretendard Regular" panose="020B0600000101010101" charset="-127"/>
                <a:ea typeface="Pretendard Regular" panose="020B0600000101010101" charset="-127"/>
              </a:rPr>
              <a:t>목표</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41" name="TextBox 15">
            <a:extLst>
              <a:ext uri="{FF2B5EF4-FFF2-40B4-BE49-F238E27FC236}">
                <a16:creationId xmlns:a16="http://schemas.microsoft.com/office/drawing/2014/main" id="{FCCD3205-C425-1E07-3789-8919FDAF8046}"/>
              </a:ext>
            </a:extLst>
          </p:cNvPr>
          <p:cNvSpPr txBox="1"/>
          <p:nvPr/>
        </p:nvSpPr>
        <p:spPr>
          <a:xfrm>
            <a:off x="11718920" y="7282543"/>
            <a:ext cx="6226403" cy="1930400"/>
          </a:xfrm>
          <a:prstGeom prst="rect">
            <a:avLst/>
          </a:prstGeom>
        </p:spPr>
        <p:txBody>
          <a:bodyPr lIns="0" tIns="0" rIns="0" bIns="0" rtlCol="0" anchor="ctr"/>
          <a:lstStyle/>
          <a:p>
            <a:pPr lvl="0" algn="ctr">
              <a:lnSpc>
                <a:spcPct val="116199"/>
              </a:lnSpc>
            </a:pPr>
            <a:r>
              <a:rPr lang="ko-KR" altLang="en-US" sz="2300" b="0" i="0" u="none" strike="noStrike" dirty="0">
                <a:solidFill>
                  <a:srgbClr val="4C680F"/>
                </a:solidFill>
                <a:latin typeface="Pretendard Regular" panose="020B0600000101010101" charset="-127"/>
                <a:ea typeface="Pretendard Regular" panose="020B0600000101010101" charset="-127"/>
              </a:rPr>
              <a:t>로봇 팔의 </a:t>
            </a:r>
            <a:r>
              <a:rPr lang="ko-KR" altLang="en-US"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동작 제어 테스트 반복 수행하여 최적화</a:t>
            </a:r>
            <a:endParaRPr lang="en-US" altLang="ko-KR" sz="23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ctr">
              <a:lnSpc>
                <a:spcPct val="116199"/>
              </a:lnSpc>
            </a:pPr>
            <a:r>
              <a:rPr lang="ko-KR" altLang="en-US"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로봇 팔 동작의 오차를 </a:t>
            </a:r>
            <a:r>
              <a:rPr lang="en-US" altLang="ko-KR"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5mm </a:t>
            </a:r>
            <a:r>
              <a:rPr lang="ko-KR" altLang="en-US" sz="23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이내로 유지</a:t>
            </a:r>
            <a:r>
              <a:rPr lang="ko-KR" altLang="en-US" sz="2300" dirty="0">
                <a:solidFill>
                  <a:srgbClr val="4C680F"/>
                </a:solidFill>
                <a:latin typeface="Pretendard Regular" panose="020B0600000101010101" charset="-127"/>
                <a:ea typeface="Pretendard Regular" panose="020B0600000101010101" charset="-127"/>
              </a:rPr>
              <a:t>하는 것 목표</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1476098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949BC-CF0D-9B6D-04F4-5F587B47FA46}"/>
            </a:ext>
          </a:extLst>
        </p:cNvPr>
        <p:cNvGrpSpPr/>
        <p:nvPr/>
      </p:nvGrpSpPr>
      <p:grpSpPr>
        <a:xfrm>
          <a:off x="0" y="0"/>
          <a:ext cx="0" cy="0"/>
          <a:chOff x="0" y="0"/>
          <a:chExt cx="0" cy="0"/>
        </a:xfrm>
      </p:grpSpPr>
      <p:pic>
        <p:nvPicPr>
          <p:cNvPr id="4" name="Picture 4">
            <a:extLst>
              <a:ext uri="{FF2B5EF4-FFF2-40B4-BE49-F238E27FC236}">
                <a16:creationId xmlns:a16="http://schemas.microsoft.com/office/drawing/2014/main" id="{9552E6A6-50F7-D5BB-1A68-728BA80D4EE5}"/>
              </a:ext>
            </a:extLst>
          </p:cNvPr>
          <p:cNvPicPr>
            <a:picLocks noChangeAspect="1"/>
          </p:cNvPicPr>
          <p:nvPr/>
        </p:nvPicPr>
        <p:blipFill>
          <a:blip r:embed="rId3"/>
          <a:stretch>
            <a:fillRect/>
          </a:stretch>
        </p:blipFill>
        <p:spPr>
          <a:xfrm>
            <a:off x="5422900" y="5143500"/>
            <a:ext cx="12065000" cy="12700"/>
          </a:xfrm>
          <a:prstGeom prst="rect">
            <a:avLst/>
          </a:prstGeom>
        </p:spPr>
      </p:pic>
      <p:pic>
        <p:nvPicPr>
          <p:cNvPr id="5" name="Picture 5">
            <a:extLst>
              <a:ext uri="{FF2B5EF4-FFF2-40B4-BE49-F238E27FC236}">
                <a16:creationId xmlns:a16="http://schemas.microsoft.com/office/drawing/2014/main" id="{E7776DA6-2666-B145-C431-719C5DFF7D01}"/>
              </a:ext>
            </a:extLst>
          </p:cNvPr>
          <p:cNvPicPr>
            <a:picLocks noChangeAspect="1"/>
          </p:cNvPicPr>
          <p:nvPr/>
        </p:nvPicPr>
        <p:blipFill>
          <a:blip r:embed="rId4"/>
          <a:stretch>
            <a:fillRect/>
          </a:stretch>
        </p:blipFill>
        <p:spPr>
          <a:xfrm>
            <a:off x="0" y="0"/>
            <a:ext cx="4445000" cy="7810500"/>
          </a:xfrm>
          <a:prstGeom prst="rect">
            <a:avLst/>
          </a:prstGeom>
        </p:spPr>
      </p:pic>
      <p:pic>
        <p:nvPicPr>
          <p:cNvPr id="6" name="Picture 6">
            <a:extLst>
              <a:ext uri="{FF2B5EF4-FFF2-40B4-BE49-F238E27FC236}">
                <a16:creationId xmlns:a16="http://schemas.microsoft.com/office/drawing/2014/main" id="{35E471D9-8FC5-0B7B-E5BF-B1958CC21A77}"/>
              </a:ext>
            </a:extLst>
          </p:cNvPr>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DAD6EE86-9E24-7ACA-AF7A-BC8A2434D676}"/>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추후연구</a:t>
            </a:r>
            <a:endParaRPr lang="ko-KR" sz="7000" b="0" i="0" u="none" strike="noStrike" dirty="0">
              <a:solidFill>
                <a:srgbClr val="4C680F"/>
              </a:solidFill>
              <a:ea typeface="Pretendard Black"/>
            </a:endParaRPr>
          </a:p>
        </p:txBody>
      </p:sp>
      <p:sp>
        <p:nvSpPr>
          <p:cNvPr id="9" name="TextBox 9">
            <a:extLst>
              <a:ext uri="{FF2B5EF4-FFF2-40B4-BE49-F238E27FC236}">
                <a16:creationId xmlns:a16="http://schemas.microsoft.com/office/drawing/2014/main" id="{4C662475-13B2-2C87-5D6A-D02A9C3ADBB3}"/>
              </a:ext>
            </a:extLst>
          </p:cNvPr>
          <p:cNvSpPr txBox="1"/>
          <p:nvPr/>
        </p:nvSpPr>
        <p:spPr>
          <a:xfrm>
            <a:off x="5480051" y="5984437"/>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ea typeface="Pretendard ExtraBold"/>
              </a:rPr>
              <a:t>주머니형</a:t>
            </a:r>
            <a:endParaRPr lang="en-US" altLang="ko-KR" sz="3000" b="0" i="0" u="none" strike="noStrike" dirty="0">
              <a:solidFill>
                <a:srgbClr val="4C680F"/>
              </a:solidFill>
              <a:ea typeface="Pretendard ExtraBold"/>
            </a:endParaRPr>
          </a:p>
          <a:p>
            <a:pPr lvl="0" algn="l">
              <a:lnSpc>
                <a:spcPct val="116199"/>
              </a:lnSpc>
            </a:pPr>
            <a:r>
              <a:rPr lang="ko-KR" altLang="en-US" sz="3000" dirty="0" err="1">
                <a:solidFill>
                  <a:srgbClr val="4C680F"/>
                </a:solidFill>
                <a:latin typeface="Pretendard ExtraBold"/>
                <a:ea typeface="Pretendard ExtraBold"/>
              </a:rPr>
              <a:t>그리퍼</a:t>
            </a:r>
            <a:endParaRPr lang="en-US" sz="3000" b="0" i="0" u="none" strike="noStrike" dirty="0">
              <a:solidFill>
                <a:srgbClr val="4C680F"/>
              </a:solidFill>
              <a:latin typeface="Pretendard ExtraBold"/>
            </a:endParaRPr>
          </a:p>
        </p:txBody>
      </p:sp>
      <p:sp>
        <p:nvSpPr>
          <p:cNvPr id="12" name="TextBox 12">
            <a:extLst>
              <a:ext uri="{FF2B5EF4-FFF2-40B4-BE49-F238E27FC236}">
                <a16:creationId xmlns:a16="http://schemas.microsoft.com/office/drawing/2014/main" id="{4901FE12-A558-A885-77B1-D3EF43C6BF07}"/>
              </a:ext>
            </a:extLst>
          </p:cNvPr>
          <p:cNvSpPr txBox="1"/>
          <p:nvPr/>
        </p:nvSpPr>
        <p:spPr>
          <a:xfrm>
            <a:off x="5480051" y="6477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ea typeface="Pretendard ExtraBold"/>
              </a:rPr>
              <a:t>가위형</a:t>
            </a:r>
            <a:endParaRPr lang="en-US" altLang="ko-KR" sz="3000" b="0" i="0" u="none" strike="noStrike" dirty="0">
              <a:solidFill>
                <a:srgbClr val="4C680F"/>
              </a:solidFill>
              <a:ea typeface="Pretendard ExtraBold"/>
            </a:endParaRPr>
          </a:p>
          <a:p>
            <a:pPr lvl="0" algn="l">
              <a:lnSpc>
                <a:spcPct val="116199"/>
              </a:lnSpc>
            </a:pPr>
            <a:r>
              <a:rPr lang="ko-KR" altLang="en-US" sz="3000" dirty="0" err="1">
                <a:solidFill>
                  <a:srgbClr val="4C680F"/>
                </a:solidFill>
                <a:latin typeface="Pretendard ExtraBold"/>
                <a:ea typeface="Pretendard ExtraBold"/>
              </a:rPr>
              <a:t>그리퍼</a:t>
            </a:r>
            <a:endParaRPr lang="en-US" sz="3000" b="0" i="0" u="none" strike="noStrike" dirty="0">
              <a:solidFill>
                <a:srgbClr val="4C680F"/>
              </a:solidFill>
              <a:latin typeface="Pretendard ExtraBold"/>
            </a:endParaRPr>
          </a:p>
        </p:txBody>
      </p:sp>
      <p:pic>
        <p:nvPicPr>
          <p:cNvPr id="16" name="Picture 2" descr="Full article: Design and development of a peduncle-holding end effector for  robotic harvesting of mango">
            <a:extLst>
              <a:ext uri="{FF2B5EF4-FFF2-40B4-BE49-F238E27FC236}">
                <a16:creationId xmlns:a16="http://schemas.microsoft.com/office/drawing/2014/main" id="{A871FD92-9A0F-559C-B180-2B26155894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47540" y="457774"/>
            <a:ext cx="7175498" cy="42191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5495F771-BA8D-24A6-2910-E1A378B0C83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42903"/>
          <a:stretch/>
        </p:blipFill>
        <p:spPr bwMode="auto">
          <a:xfrm>
            <a:off x="9144000" y="5622733"/>
            <a:ext cx="7374122" cy="437553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8">
            <a:extLst>
              <a:ext uri="{FF2B5EF4-FFF2-40B4-BE49-F238E27FC236}">
                <a16:creationId xmlns:a16="http://schemas.microsoft.com/office/drawing/2014/main" id="{2A7963ED-5FB9-E84F-0081-AADB8C68A517}"/>
              </a:ext>
            </a:extLst>
          </p:cNvPr>
          <p:cNvSpPr txBox="1"/>
          <p:nvPr/>
        </p:nvSpPr>
        <p:spPr>
          <a:xfrm>
            <a:off x="5422900" y="1828800"/>
            <a:ext cx="3098800" cy="876300"/>
          </a:xfrm>
          <a:prstGeom prst="rect">
            <a:avLst/>
          </a:prstGeom>
        </p:spPr>
        <p:txBody>
          <a:bodyPr lIns="0" tIns="0" rIns="0" bIns="0" rtlCol="0" anchor="ctr"/>
          <a:lstStyle/>
          <a:p>
            <a:pPr lvl="0" algn="l">
              <a:lnSpc>
                <a:spcPct val="116199"/>
              </a:lnSpc>
            </a:pPr>
            <a:r>
              <a:rPr lang="ko-KR" altLang="en-US" sz="2500" dirty="0">
                <a:solidFill>
                  <a:srgbClr val="4C680F"/>
                </a:solidFill>
                <a:latin typeface="Pretendard Regular" panose="020B0600000101010101" charset="-127"/>
                <a:ea typeface="Pretendard Regular" panose="020B0600000101010101" charset="-127"/>
              </a:rPr>
              <a:t>▶</a:t>
            </a: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줄기 탐지 </a:t>
            </a:r>
            <a:r>
              <a:rPr lang="en-US" altLang="ko-KR" sz="2500" dirty="0">
                <a:solidFill>
                  <a:srgbClr val="4C680F"/>
                </a:solidFill>
                <a:latin typeface="Pretendard Regular" panose="020B0600000101010101" charset="-127"/>
                <a:ea typeface="Pretendard Regular" panose="020B0600000101010101" charset="-127"/>
              </a:rPr>
              <a:t>O</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19" name="TextBox 8">
            <a:extLst>
              <a:ext uri="{FF2B5EF4-FFF2-40B4-BE49-F238E27FC236}">
                <a16:creationId xmlns:a16="http://schemas.microsoft.com/office/drawing/2014/main" id="{C01FAF26-4701-F61F-6ABD-186982028F77}"/>
              </a:ext>
            </a:extLst>
          </p:cNvPr>
          <p:cNvSpPr txBox="1"/>
          <p:nvPr/>
        </p:nvSpPr>
        <p:spPr>
          <a:xfrm>
            <a:off x="5422900" y="7200900"/>
            <a:ext cx="3098800" cy="876300"/>
          </a:xfrm>
          <a:prstGeom prst="rect">
            <a:avLst/>
          </a:prstGeom>
        </p:spPr>
        <p:txBody>
          <a:bodyPr lIns="0" tIns="0" rIns="0" bIns="0" rtlCol="0" anchor="ctr"/>
          <a:lstStyle/>
          <a:p>
            <a:pPr lvl="0" algn="l">
              <a:lnSpc>
                <a:spcPct val="116199"/>
              </a:lnSpc>
            </a:pPr>
            <a:r>
              <a:rPr lang="ko-KR" altLang="en-US" sz="2500" dirty="0">
                <a:solidFill>
                  <a:srgbClr val="4C680F"/>
                </a:solidFill>
                <a:latin typeface="Pretendard Regular" panose="020B0600000101010101" charset="-127"/>
                <a:ea typeface="Pretendard Regular" panose="020B0600000101010101" charset="-127"/>
              </a:rPr>
              <a:t>▶ </a:t>
            </a: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줄기 탐지 </a:t>
            </a:r>
            <a:r>
              <a:rPr lang="en-US" altLang="ko-KR" sz="2500" dirty="0">
                <a:solidFill>
                  <a:srgbClr val="4C680F"/>
                </a:solidFill>
                <a:latin typeface="Pretendard Regular" panose="020B0600000101010101" charset="-127"/>
                <a:ea typeface="Pretendard Regular" panose="020B0600000101010101" charset="-127"/>
              </a:rPr>
              <a:t>X</a:t>
            </a:r>
            <a:endParaRPr lang="en-US" sz="2500" b="0" i="0" u="none" strike="noStrike" dirty="0">
              <a:solidFill>
                <a:srgbClr val="4C680F"/>
              </a:solidFill>
              <a:latin typeface="Pretendard Regular" panose="020B0600000101010101" charset="-127"/>
              <a:ea typeface="Pretendard Regular" panose="020B0600000101010101" charset="-127"/>
            </a:endParaRPr>
          </a:p>
        </p:txBody>
      </p:sp>
      <p:pic>
        <p:nvPicPr>
          <p:cNvPr id="20" name="_x288851368">
            <a:extLst>
              <a:ext uri="{FF2B5EF4-FFF2-40B4-BE49-F238E27FC236}">
                <a16:creationId xmlns:a16="http://schemas.microsoft.com/office/drawing/2014/main" id="{877EBE16-3544-9FA9-5FF3-4EF06E4CC0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700" y="2476500"/>
            <a:ext cx="3558907" cy="751046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4C716087-29F4-2328-9024-299B90734B2B}"/>
              </a:ext>
            </a:extLst>
          </p:cNvPr>
          <p:cNvSpPr txBox="1"/>
          <p:nvPr/>
        </p:nvSpPr>
        <p:spPr>
          <a:xfrm>
            <a:off x="3124200" y="9746137"/>
            <a:ext cx="9144000" cy="478914"/>
          </a:xfrm>
          <a:prstGeom prst="rect">
            <a:avLst/>
          </a:prstGeom>
          <a:noFill/>
        </p:spPr>
        <p:txBody>
          <a:bodyPr wrap="square">
            <a:spAutoFit/>
          </a:bodyPr>
          <a:lstStyle/>
          <a:p>
            <a:pPr marL="0" marR="0" indent="0" algn="just" fontAlgn="base" latinLnBrk="1">
              <a:lnSpc>
                <a:spcPct val="160000"/>
              </a:lnSpc>
            </a:pPr>
            <a:r>
              <a:rPr lang="en-US" altLang="ko-KR" sz="1800" kern="0" spc="0" dirty="0">
                <a:solidFill>
                  <a:srgbClr val="4C680F"/>
                </a:solidFill>
                <a:effectLst/>
                <a:latin typeface="Pretendard Regular" panose="020B0600000101010101" charset="-127"/>
                <a:ea typeface="Pretendard Regular" panose="020B0600000101010101" charset="-127"/>
              </a:rPr>
              <a:t>Indy 7 </a:t>
            </a:r>
            <a:r>
              <a:rPr lang="en-US" altLang="ko-KR" sz="1800" kern="0" spc="0" dirty="0" err="1">
                <a:solidFill>
                  <a:srgbClr val="4C680F"/>
                </a:solidFill>
                <a:effectLst/>
                <a:latin typeface="Pretendard Regular" panose="020B0600000101010101" charset="-127"/>
                <a:ea typeface="Pretendard Regular" panose="020B0600000101010101" charset="-127"/>
              </a:rPr>
              <a:t>모델</a:t>
            </a:r>
            <a:endParaRPr lang="en-US" altLang="ko-KR" sz="1800" kern="0" spc="0" dirty="0">
              <a:solidFill>
                <a:srgbClr val="4C680F"/>
              </a:solidFill>
              <a:effectLst/>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2591063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p:cNvPicPr>
            <a:picLocks noChangeAspect="1"/>
          </p:cNvPicPr>
          <p:nvPr/>
        </p:nvPicPr>
        <p:blipFill>
          <a:blip r:embed="rId2"/>
          <a:stretch>
            <a:fillRect/>
          </a:stretch>
        </p:blipFill>
        <p:spPr>
          <a:xfrm>
            <a:off x="0" y="0"/>
            <a:ext cx="4445000" cy="7810500"/>
          </a:xfrm>
          <a:prstGeom prst="rect">
            <a:avLst/>
          </a:prstGeom>
        </p:spPr>
      </p:pic>
      <p:pic>
        <p:nvPicPr>
          <p:cNvPr id="6" name="Picture 6"/>
          <p:cNvPicPr>
            <a:picLocks noChangeAspect="1"/>
          </p:cNvPicPr>
          <p:nvPr/>
        </p:nvPicPr>
        <p:blipFill>
          <a:blip r:embed="rId3"/>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추후연구</a:t>
            </a:r>
            <a:endParaRPr lang="ko-KR" sz="7000" b="0" i="0" u="none" strike="noStrike" dirty="0">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주머니형 </a:t>
            </a:r>
            <a:r>
              <a:rPr lang="ko-KR" altLang="en-US" sz="2500"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그리퍼</a:t>
            </a: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프로세스</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9" name="TextBox 9"/>
          <p:cNvSpPr txBox="1"/>
          <p:nvPr/>
        </p:nvSpPr>
        <p:spPr>
          <a:xfrm>
            <a:off x="4755739" y="469490"/>
            <a:ext cx="1695859"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ea typeface="Pretendard ExtraBold"/>
              </a:rPr>
              <a:t>주머니형　</a:t>
            </a:r>
            <a:r>
              <a:rPr lang="ko-KR" altLang="en-US" sz="3000" b="0" i="0" u="none" strike="noStrike" dirty="0" err="1">
                <a:solidFill>
                  <a:srgbClr val="4C680F"/>
                </a:solidFill>
                <a:ea typeface="Pretendard ExtraBold"/>
              </a:rPr>
              <a:t>그리퍼</a:t>
            </a:r>
            <a:endParaRPr lang="en-US" sz="3000" b="0" i="0" u="none" strike="noStrike" dirty="0">
              <a:solidFill>
                <a:srgbClr val="4C680F"/>
              </a:solidFill>
              <a:latin typeface="Pretendard ExtraBold"/>
            </a:endParaRPr>
          </a:p>
        </p:txBody>
      </p:sp>
      <p:grpSp>
        <p:nvGrpSpPr>
          <p:cNvPr id="60" name="그룹 59">
            <a:extLst>
              <a:ext uri="{FF2B5EF4-FFF2-40B4-BE49-F238E27FC236}">
                <a16:creationId xmlns:a16="http://schemas.microsoft.com/office/drawing/2014/main" id="{A97FBAB6-26D3-9B3C-4034-542D0580D1EC}"/>
              </a:ext>
            </a:extLst>
          </p:cNvPr>
          <p:cNvGrpSpPr/>
          <p:nvPr/>
        </p:nvGrpSpPr>
        <p:grpSpPr>
          <a:xfrm>
            <a:off x="6955473" y="594345"/>
            <a:ext cx="10703877" cy="9136409"/>
            <a:chOff x="7560285" y="1244115"/>
            <a:chExt cx="9601822" cy="8387594"/>
          </a:xfrm>
        </p:grpSpPr>
        <p:sp>
          <p:nvSpPr>
            <p:cNvPr id="19" name="Google Shape;55;p13">
              <a:extLst>
                <a:ext uri="{FF2B5EF4-FFF2-40B4-BE49-F238E27FC236}">
                  <a16:creationId xmlns:a16="http://schemas.microsoft.com/office/drawing/2014/main" id="{E452E918-D0FB-F44E-5497-9B836E66B73E}"/>
                </a:ext>
              </a:extLst>
            </p:cNvPr>
            <p:cNvSpPr/>
            <p:nvPr/>
          </p:nvSpPr>
          <p:spPr>
            <a:xfrm>
              <a:off x="12812698" y="1244115"/>
              <a:ext cx="4349409" cy="8387593"/>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0" name="Google Shape;56;p13">
              <a:extLst>
                <a:ext uri="{FF2B5EF4-FFF2-40B4-BE49-F238E27FC236}">
                  <a16:creationId xmlns:a16="http://schemas.microsoft.com/office/drawing/2014/main" id="{EB1F91DE-226D-F471-C8C4-B636EE0480DD}"/>
                </a:ext>
              </a:extLst>
            </p:cNvPr>
            <p:cNvSpPr/>
            <p:nvPr/>
          </p:nvSpPr>
          <p:spPr>
            <a:xfrm>
              <a:off x="7560285" y="1244116"/>
              <a:ext cx="4728218" cy="8387593"/>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21" name="Google Shape;57;p13">
              <a:extLst>
                <a:ext uri="{FF2B5EF4-FFF2-40B4-BE49-F238E27FC236}">
                  <a16:creationId xmlns:a16="http://schemas.microsoft.com/office/drawing/2014/main" id="{D0F64919-957B-7A6D-30C7-D1B83AFA2543}"/>
                </a:ext>
              </a:extLst>
            </p:cNvPr>
            <p:cNvSpPr/>
            <p:nvPr/>
          </p:nvSpPr>
          <p:spPr>
            <a:xfrm>
              <a:off x="8985698" y="2286680"/>
              <a:ext cx="2038716" cy="493728"/>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22" name="Google Shape;58;p13">
              <a:extLst>
                <a:ext uri="{FF2B5EF4-FFF2-40B4-BE49-F238E27FC236}">
                  <a16:creationId xmlns:a16="http://schemas.microsoft.com/office/drawing/2014/main" id="{39ADB17B-D89A-18A4-AA64-64CC8BBF77B5}"/>
                </a:ext>
              </a:extLst>
            </p:cNvPr>
            <p:cNvCxnSpPr>
              <a:cxnSpLocks/>
              <a:stCxn id="21" idx="4"/>
              <a:endCxn id="23" idx="0"/>
            </p:cNvCxnSpPr>
            <p:nvPr/>
          </p:nvCxnSpPr>
          <p:spPr>
            <a:xfrm flipH="1">
              <a:off x="10003901" y="2780408"/>
              <a:ext cx="1155" cy="234270"/>
            </a:xfrm>
            <a:prstGeom prst="straightConnector1">
              <a:avLst/>
            </a:prstGeom>
            <a:noFill/>
            <a:ln w="38100" cap="flat" cmpd="sng">
              <a:solidFill>
                <a:schemeClr val="dk2"/>
              </a:solidFill>
              <a:prstDash val="solid"/>
              <a:round/>
              <a:headEnd type="none" w="med" len="med"/>
              <a:tailEnd type="triangle" w="med" len="med"/>
            </a:ln>
          </p:spPr>
        </p:cxnSp>
        <p:sp>
          <p:nvSpPr>
            <p:cNvPr id="23" name="Google Shape;59;p13">
              <a:extLst>
                <a:ext uri="{FF2B5EF4-FFF2-40B4-BE49-F238E27FC236}">
                  <a16:creationId xmlns:a16="http://schemas.microsoft.com/office/drawing/2014/main" id="{20DAF576-64A0-19AE-78D7-B5B905DAC728}"/>
                </a:ext>
              </a:extLst>
            </p:cNvPr>
            <p:cNvSpPr/>
            <p:nvPr/>
          </p:nvSpPr>
          <p:spPr>
            <a:xfrm>
              <a:off x="8984543" y="3014677"/>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24" name="Google Shape;60;p13">
              <a:extLst>
                <a:ext uri="{FF2B5EF4-FFF2-40B4-BE49-F238E27FC236}">
                  <a16:creationId xmlns:a16="http://schemas.microsoft.com/office/drawing/2014/main" id="{0C5605F1-5DBE-70A5-F592-5919CB0568B2}"/>
                </a:ext>
              </a:extLst>
            </p:cNvPr>
            <p:cNvCxnSpPr>
              <a:stCxn id="23" idx="2"/>
              <a:endCxn id="25" idx="0"/>
            </p:cNvCxnSpPr>
            <p:nvPr/>
          </p:nvCxnSpPr>
          <p:spPr>
            <a:xfrm>
              <a:off x="10003901" y="3562519"/>
              <a:ext cx="364" cy="305271"/>
            </a:xfrm>
            <a:prstGeom prst="straightConnector1">
              <a:avLst/>
            </a:prstGeom>
            <a:noFill/>
            <a:ln w="38100" cap="flat" cmpd="sng">
              <a:solidFill>
                <a:schemeClr val="dk2"/>
              </a:solidFill>
              <a:prstDash val="solid"/>
              <a:round/>
              <a:headEnd type="none" w="med" len="med"/>
              <a:tailEnd type="triangle" w="med" len="med"/>
            </a:ln>
          </p:spPr>
        </p:cxnSp>
        <p:sp>
          <p:nvSpPr>
            <p:cNvPr id="25" name="Google Shape;61;p13">
              <a:extLst>
                <a:ext uri="{FF2B5EF4-FFF2-40B4-BE49-F238E27FC236}">
                  <a16:creationId xmlns:a16="http://schemas.microsoft.com/office/drawing/2014/main" id="{63EA6B76-780D-68A8-E6B1-B3B44361A599}"/>
                </a:ext>
              </a:extLst>
            </p:cNvPr>
            <p:cNvSpPr/>
            <p:nvPr/>
          </p:nvSpPr>
          <p:spPr>
            <a:xfrm>
              <a:off x="8984724" y="3867627"/>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6" name="Google Shape;62;p13">
              <a:extLst>
                <a:ext uri="{FF2B5EF4-FFF2-40B4-BE49-F238E27FC236}">
                  <a16:creationId xmlns:a16="http://schemas.microsoft.com/office/drawing/2014/main" id="{33D87BFA-F503-09B8-198C-DC0C6BD62EE2}"/>
                </a:ext>
              </a:extLst>
            </p:cNvPr>
            <p:cNvCxnSpPr>
              <a:stCxn id="25" idx="2"/>
              <a:endCxn id="27" idx="0"/>
            </p:cNvCxnSpPr>
            <p:nvPr/>
          </p:nvCxnSpPr>
          <p:spPr>
            <a:xfrm>
              <a:off x="10004083" y="4415468"/>
              <a:ext cx="0" cy="305271"/>
            </a:xfrm>
            <a:prstGeom prst="straightConnector1">
              <a:avLst/>
            </a:prstGeom>
            <a:noFill/>
            <a:ln w="38100" cap="flat" cmpd="sng">
              <a:solidFill>
                <a:schemeClr val="dk2"/>
              </a:solidFill>
              <a:prstDash val="solid"/>
              <a:round/>
              <a:headEnd type="none" w="med" len="med"/>
              <a:tailEnd type="triangle" w="med" len="med"/>
            </a:ln>
          </p:spPr>
        </p:cxnSp>
        <p:sp>
          <p:nvSpPr>
            <p:cNvPr id="27" name="Google Shape;63;p13">
              <a:extLst>
                <a:ext uri="{FF2B5EF4-FFF2-40B4-BE49-F238E27FC236}">
                  <a16:creationId xmlns:a16="http://schemas.microsoft.com/office/drawing/2014/main" id="{80984C10-E700-F96E-5787-F529BE48B61A}"/>
                </a:ext>
              </a:extLst>
            </p:cNvPr>
            <p:cNvSpPr/>
            <p:nvPr/>
          </p:nvSpPr>
          <p:spPr>
            <a:xfrm>
              <a:off x="8984543" y="4720576"/>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sp>
          <p:nvSpPr>
            <p:cNvPr id="28" name="Google Shape;64;p13">
              <a:extLst>
                <a:ext uri="{FF2B5EF4-FFF2-40B4-BE49-F238E27FC236}">
                  <a16:creationId xmlns:a16="http://schemas.microsoft.com/office/drawing/2014/main" id="{118B1FA4-7FE9-AE69-4486-D96BDD06504D}"/>
                </a:ext>
              </a:extLst>
            </p:cNvPr>
            <p:cNvSpPr/>
            <p:nvPr/>
          </p:nvSpPr>
          <p:spPr>
            <a:xfrm>
              <a:off x="13959772" y="3162926"/>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로봇팔로 좌표전달</a:t>
              </a:r>
              <a:endParaRPr sz="1500" dirty="0">
                <a:latin typeface="Pretendard Regular" panose="020B0600000101010101" charset="-127"/>
                <a:ea typeface="Pretendard Regular" panose="020B0600000101010101" charset="-127"/>
              </a:endParaRPr>
            </a:p>
          </p:txBody>
        </p:sp>
        <p:cxnSp>
          <p:nvCxnSpPr>
            <p:cNvPr id="29" name="Google Shape;65;p13">
              <a:extLst>
                <a:ext uri="{FF2B5EF4-FFF2-40B4-BE49-F238E27FC236}">
                  <a16:creationId xmlns:a16="http://schemas.microsoft.com/office/drawing/2014/main" id="{2964436E-28B6-A568-FD73-4B2CA3BA85BB}"/>
                </a:ext>
              </a:extLst>
            </p:cNvPr>
            <p:cNvCxnSpPr>
              <a:stCxn id="27" idx="2"/>
              <a:endCxn id="30" idx="0"/>
            </p:cNvCxnSpPr>
            <p:nvPr/>
          </p:nvCxnSpPr>
          <p:spPr>
            <a:xfrm>
              <a:off x="10003901" y="5268417"/>
              <a:ext cx="364" cy="263340"/>
            </a:xfrm>
            <a:prstGeom prst="straightConnector1">
              <a:avLst/>
            </a:prstGeom>
            <a:noFill/>
            <a:ln w="38100" cap="flat" cmpd="sng">
              <a:solidFill>
                <a:schemeClr val="dk2"/>
              </a:solidFill>
              <a:prstDash val="solid"/>
              <a:round/>
              <a:headEnd type="none" w="med" len="med"/>
              <a:tailEnd type="triangle" w="med" len="med"/>
            </a:ln>
          </p:spPr>
        </p:cxnSp>
        <p:sp>
          <p:nvSpPr>
            <p:cNvPr id="30" name="Google Shape;66;p13">
              <a:extLst>
                <a:ext uri="{FF2B5EF4-FFF2-40B4-BE49-F238E27FC236}">
                  <a16:creationId xmlns:a16="http://schemas.microsoft.com/office/drawing/2014/main" id="{7C4F482B-80C7-13F0-9C8F-C273D0509FE8}"/>
                </a:ext>
              </a:extLst>
            </p:cNvPr>
            <p:cNvSpPr/>
            <p:nvPr/>
          </p:nvSpPr>
          <p:spPr>
            <a:xfrm>
              <a:off x="8984724" y="5531773"/>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cxnSp>
          <p:nvCxnSpPr>
            <p:cNvPr id="31" name="Google Shape;67;p13">
              <a:extLst>
                <a:ext uri="{FF2B5EF4-FFF2-40B4-BE49-F238E27FC236}">
                  <a16:creationId xmlns:a16="http://schemas.microsoft.com/office/drawing/2014/main" id="{2CB6F0AE-91DD-8D09-EF9F-1B34923AD7A4}"/>
                </a:ext>
              </a:extLst>
            </p:cNvPr>
            <p:cNvCxnSpPr>
              <a:cxnSpLocks/>
              <a:stCxn id="30" idx="2"/>
            </p:cNvCxnSpPr>
            <p:nvPr/>
          </p:nvCxnSpPr>
          <p:spPr>
            <a:xfrm>
              <a:off x="10004083" y="6079615"/>
              <a:ext cx="0" cy="263340"/>
            </a:xfrm>
            <a:prstGeom prst="straightConnector1">
              <a:avLst/>
            </a:prstGeom>
            <a:noFill/>
            <a:ln w="38100" cap="flat" cmpd="sng">
              <a:solidFill>
                <a:schemeClr val="dk2"/>
              </a:solidFill>
              <a:prstDash val="solid"/>
              <a:round/>
              <a:headEnd type="none" w="med" len="med"/>
              <a:tailEnd type="triangle" w="med" len="med"/>
            </a:ln>
          </p:spPr>
        </p:cxnSp>
        <p:sp>
          <p:nvSpPr>
            <p:cNvPr id="32" name="Google Shape;70;p13">
              <a:extLst>
                <a:ext uri="{FF2B5EF4-FFF2-40B4-BE49-F238E27FC236}">
                  <a16:creationId xmlns:a16="http://schemas.microsoft.com/office/drawing/2014/main" id="{3559C9D2-BB14-89AE-217A-4D5795BD3D87}"/>
                </a:ext>
              </a:extLst>
            </p:cNvPr>
            <p:cNvSpPr/>
            <p:nvPr/>
          </p:nvSpPr>
          <p:spPr>
            <a:xfrm>
              <a:off x="8977875" y="7148986"/>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딸기와 카메라 사이의 </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Depth Map 측정</a:t>
              </a:r>
              <a:endParaRPr sz="1500" dirty="0">
                <a:latin typeface="Pretendard Regular" panose="020B0600000101010101" charset="-127"/>
                <a:ea typeface="Pretendard Regular" panose="020B0600000101010101" charset="-127"/>
              </a:endParaRPr>
            </a:p>
          </p:txBody>
        </p:sp>
        <p:sp>
          <p:nvSpPr>
            <p:cNvPr id="33" name="Google Shape;72;p13">
              <a:extLst>
                <a:ext uri="{FF2B5EF4-FFF2-40B4-BE49-F238E27FC236}">
                  <a16:creationId xmlns:a16="http://schemas.microsoft.com/office/drawing/2014/main" id="{FBA04DAA-AE81-692D-4D18-0061E3D238A6}"/>
                </a:ext>
              </a:extLst>
            </p:cNvPr>
            <p:cNvSpPr/>
            <p:nvPr/>
          </p:nvSpPr>
          <p:spPr>
            <a:xfrm>
              <a:off x="8980329" y="6360545"/>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별 숙성도 측정</a:t>
              </a:r>
              <a:endParaRPr sz="1500" dirty="0">
                <a:latin typeface="Pretendard Regular" panose="020B0600000101010101" charset="-127"/>
                <a:ea typeface="Pretendard Regular" panose="020B0600000101010101" charset="-127"/>
              </a:endParaRPr>
            </a:p>
          </p:txBody>
        </p:sp>
        <p:cxnSp>
          <p:nvCxnSpPr>
            <p:cNvPr id="34" name="Google Shape;74;p13">
              <a:extLst>
                <a:ext uri="{FF2B5EF4-FFF2-40B4-BE49-F238E27FC236}">
                  <a16:creationId xmlns:a16="http://schemas.microsoft.com/office/drawing/2014/main" id="{677FEE30-24C5-04CB-24B9-FB10292CEA36}"/>
                </a:ext>
              </a:extLst>
            </p:cNvPr>
            <p:cNvCxnSpPr>
              <a:cxnSpLocks/>
            </p:cNvCxnSpPr>
            <p:nvPr/>
          </p:nvCxnSpPr>
          <p:spPr>
            <a:xfrm>
              <a:off x="9997234" y="7696828"/>
              <a:ext cx="0" cy="237868"/>
            </a:xfrm>
            <a:prstGeom prst="straightConnector1">
              <a:avLst/>
            </a:prstGeom>
            <a:noFill/>
            <a:ln w="38100" cap="flat" cmpd="sng">
              <a:solidFill>
                <a:schemeClr val="dk2"/>
              </a:solidFill>
              <a:prstDash val="solid"/>
              <a:round/>
              <a:headEnd type="none" w="med" len="med"/>
              <a:tailEnd type="triangle" w="med" len="med"/>
            </a:ln>
          </p:spPr>
        </p:cxnSp>
        <p:cxnSp>
          <p:nvCxnSpPr>
            <p:cNvPr id="35" name="Google Shape;75;p13">
              <a:extLst>
                <a:ext uri="{FF2B5EF4-FFF2-40B4-BE49-F238E27FC236}">
                  <a16:creationId xmlns:a16="http://schemas.microsoft.com/office/drawing/2014/main" id="{98AC8535-1CC1-0CA4-1343-C9265683D247}"/>
                </a:ext>
              </a:extLst>
            </p:cNvPr>
            <p:cNvCxnSpPr>
              <a:cxnSpLocks/>
            </p:cNvCxnSpPr>
            <p:nvPr/>
          </p:nvCxnSpPr>
          <p:spPr>
            <a:xfrm>
              <a:off x="9999687" y="6908386"/>
              <a:ext cx="0" cy="237868"/>
            </a:xfrm>
            <a:prstGeom prst="straightConnector1">
              <a:avLst/>
            </a:prstGeom>
            <a:noFill/>
            <a:ln w="38100" cap="flat" cmpd="sng">
              <a:solidFill>
                <a:schemeClr val="dk2"/>
              </a:solidFill>
              <a:prstDash val="solid"/>
              <a:round/>
              <a:headEnd type="none" w="med" len="med"/>
              <a:tailEnd type="triangle" w="med" len="med"/>
            </a:ln>
          </p:spPr>
        </p:cxnSp>
        <p:sp>
          <p:nvSpPr>
            <p:cNvPr id="36" name="Google Shape;77;p13">
              <a:extLst>
                <a:ext uri="{FF2B5EF4-FFF2-40B4-BE49-F238E27FC236}">
                  <a16:creationId xmlns:a16="http://schemas.microsoft.com/office/drawing/2014/main" id="{6F927DA6-F2A0-DA86-F9F9-6C3AEFD381BE}"/>
                </a:ext>
              </a:extLst>
            </p:cNvPr>
            <p:cNvSpPr/>
            <p:nvPr/>
          </p:nvSpPr>
          <p:spPr>
            <a:xfrm>
              <a:off x="8980331" y="7952452"/>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수확 우선순위 선정 및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별 좌표 계산</a:t>
              </a:r>
              <a:endParaRPr sz="1500">
                <a:latin typeface="Pretendard Regular" panose="020B0600000101010101" charset="-127"/>
                <a:ea typeface="Pretendard Regular" panose="020B0600000101010101" charset="-127"/>
              </a:endParaRPr>
            </a:p>
          </p:txBody>
        </p:sp>
        <p:cxnSp>
          <p:nvCxnSpPr>
            <p:cNvPr id="37" name="Google Shape;78;p13">
              <a:extLst>
                <a:ext uri="{FF2B5EF4-FFF2-40B4-BE49-F238E27FC236}">
                  <a16:creationId xmlns:a16="http://schemas.microsoft.com/office/drawing/2014/main" id="{7273EEFF-D7EE-6AA5-4DC5-E215C876BB73}"/>
                </a:ext>
              </a:extLst>
            </p:cNvPr>
            <p:cNvCxnSpPr>
              <a:endCxn id="38" idx="0"/>
            </p:cNvCxnSpPr>
            <p:nvPr/>
          </p:nvCxnSpPr>
          <p:spPr>
            <a:xfrm>
              <a:off x="14978858" y="3710752"/>
              <a:ext cx="364" cy="347985"/>
            </a:xfrm>
            <a:prstGeom prst="straightConnector1">
              <a:avLst/>
            </a:prstGeom>
            <a:noFill/>
            <a:ln w="38100" cap="flat" cmpd="sng">
              <a:solidFill>
                <a:schemeClr val="dk2"/>
              </a:solidFill>
              <a:prstDash val="solid"/>
              <a:round/>
              <a:headEnd type="none" w="med" len="med"/>
              <a:tailEnd type="triangle" w="med" len="med"/>
            </a:ln>
          </p:spPr>
        </p:cxnSp>
        <p:sp>
          <p:nvSpPr>
            <p:cNvPr id="38" name="Google Shape;79;p13">
              <a:extLst>
                <a:ext uri="{FF2B5EF4-FFF2-40B4-BE49-F238E27FC236}">
                  <a16:creationId xmlns:a16="http://schemas.microsoft.com/office/drawing/2014/main" id="{9BAD9606-8FF0-2508-605C-4DAC2061B8CB}"/>
                </a:ext>
              </a:extLst>
            </p:cNvPr>
            <p:cNvSpPr/>
            <p:nvPr/>
          </p:nvSpPr>
          <p:spPr>
            <a:xfrm>
              <a:off x="13959863" y="4058738"/>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해당 좌표로</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sp>
          <p:nvSpPr>
            <p:cNvPr id="39" name="Google Shape;80;p13">
              <a:extLst>
                <a:ext uri="{FF2B5EF4-FFF2-40B4-BE49-F238E27FC236}">
                  <a16:creationId xmlns:a16="http://schemas.microsoft.com/office/drawing/2014/main" id="{CF811084-A89E-895D-1BD7-6B2210D5E8E3}"/>
                </a:ext>
              </a:extLst>
            </p:cNvPr>
            <p:cNvSpPr/>
            <p:nvPr/>
          </p:nvSpPr>
          <p:spPr>
            <a:xfrm>
              <a:off x="7560285" y="1244116"/>
              <a:ext cx="1297696"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dirty="0">
                  <a:highlight>
                    <a:srgbClr val="FFFFFF"/>
                  </a:highlight>
                  <a:latin typeface="Pretendard Regular" panose="020B0600000101010101" charset="-127"/>
                  <a:ea typeface="Pretendard Regular" panose="020B0600000101010101" charset="-127"/>
                </a:rPr>
                <a:t>탐지 및 분류</a:t>
              </a:r>
              <a:endParaRPr dirty="0">
                <a:highlight>
                  <a:srgbClr val="FFFFFF"/>
                </a:highlight>
                <a:latin typeface="Pretendard Regular" panose="020B0600000101010101" charset="-127"/>
                <a:ea typeface="Pretendard Regular" panose="020B0600000101010101" charset="-127"/>
              </a:endParaRPr>
            </a:p>
          </p:txBody>
        </p:sp>
        <p:cxnSp>
          <p:nvCxnSpPr>
            <p:cNvPr id="40" name="Google Shape;81;p13">
              <a:extLst>
                <a:ext uri="{FF2B5EF4-FFF2-40B4-BE49-F238E27FC236}">
                  <a16:creationId xmlns:a16="http://schemas.microsoft.com/office/drawing/2014/main" id="{37C0E034-542F-3671-D3A1-BDCEBE36C3A7}"/>
                </a:ext>
              </a:extLst>
            </p:cNvPr>
            <p:cNvCxnSpPr>
              <a:endCxn id="45" idx="0"/>
            </p:cNvCxnSpPr>
            <p:nvPr/>
          </p:nvCxnSpPr>
          <p:spPr>
            <a:xfrm>
              <a:off x="14978858" y="6341150"/>
              <a:ext cx="0" cy="368363"/>
            </a:xfrm>
            <a:prstGeom prst="straightConnector1">
              <a:avLst/>
            </a:prstGeom>
            <a:noFill/>
            <a:ln w="38100" cap="flat" cmpd="sng">
              <a:solidFill>
                <a:schemeClr val="dk2"/>
              </a:solidFill>
              <a:prstDash val="solid"/>
              <a:round/>
              <a:headEnd type="none" w="med" len="med"/>
              <a:tailEnd type="triangle" w="med" len="med"/>
            </a:ln>
          </p:spPr>
        </p:cxnSp>
        <p:cxnSp>
          <p:nvCxnSpPr>
            <p:cNvPr id="41" name="Google Shape;83;p13">
              <a:extLst>
                <a:ext uri="{FF2B5EF4-FFF2-40B4-BE49-F238E27FC236}">
                  <a16:creationId xmlns:a16="http://schemas.microsoft.com/office/drawing/2014/main" id="{DE9170EE-9706-8F52-8CB2-8715A4C06ED3}"/>
                </a:ext>
              </a:extLst>
            </p:cNvPr>
            <p:cNvCxnSpPr>
              <a:stCxn id="38" idx="2"/>
              <a:endCxn id="42" idx="0"/>
            </p:cNvCxnSpPr>
            <p:nvPr/>
          </p:nvCxnSpPr>
          <p:spPr>
            <a:xfrm>
              <a:off x="14979221" y="4606579"/>
              <a:ext cx="0" cy="322513"/>
            </a:xfrm>
            <a:prstGeom prst="straightConnector1">
              <a:avLst/>
            </a:prstGeom>
            <a:noFill/>
            <a:ln w="38100" cap="flat" cmpd="sng">
              <a:solidFill>
                <a:schemeClr val="dk2"/>
              </a:solidFill>
              <a:prstDash val="solid"/>
              <a:round/>
              <a:headEnd type="none" w="med" len="med"/>
              <a:tailEnd type="triangle" w="med" len="med"/>
            </a:ln>
          </p:spPr>
        </p:cxnSp>
        <p:sp>
          <p:nvSpPr>
            <p:cNvPr id="42" name="Google Shape;84;p13">
              <a:extLst>
                <a:ext uri="{FF2B5EF4-FFF2-40B4-BE49-F238E27FC236}">
                  <a16:creationId xmlns:a16="http://schemas.microsoft.com/office/drawing/2014/main" id="{31673028-8D31-DA48-863B-9A063AF78689}"/>
                </a:ext>
              </a:extLst>
            </p:cNvPr>
            <p:cNvSpPr/>
            <p:nvPr/>
          </p:nvSpPr>
          <p:spPr>
            <a:xfrm>
              <a:off x="13959681" y="4928897"/>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로봇팔의 센서로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위치 보정</a:t>
              </a:r>
              <a:endParaRPr sz="1500">
                <a:latin typeface="Pretendard Regular" panose="020B0600000101010101" charset="-127"/>
                <a:ea typeface="Pretendard Regular" panose="020B0600000101010101" charset="-127"/>
              </a:endParaRPr>
            </a:p>
          </p:txBody>
        </p:sp>
        <p:cxnSp>
          <p:nvCxnSpPr>
            <p:cNvPr id="43" name="Google Shape;85;p13">
              <a:extLst>
                <a:ext uri="{FF2B5EF4-FFF2-40B4-BE49-F238E27FC236}">
                  <a16:creationId xmlns:a16="http://schemas.microsoft.com/office/drawing/2014/main" id="{41B20F2D-E935-CBC0-58C8-A21CC74103BA}"/>
                </a:ext>
              </a:extLst>
            </p:cNvPr>
            <p:cNvCxnSpPr>
              <a:endCxn id="44" idx="0"/>
            </p:cNvCxnSpPr>
            <p:nvPr/>
          </p:nvCxnSpPr>
          <p:spPr>
            <a:xfrm>
              <a:off x="14978676" y="5451070"/>
              <a:ext cx="364" cy="347985"/>
            </a:xfrm>
            <a:prstGeom prst="straightConnector1">
              <a:avLst/>
            </a:prstGeom>
            <a:noFill/>
            <a:ln w="38100" cap="flat" cmpd="sng">
              <a:solidFill>
                <a:schemeClr val="dk2"/>
              </a:solidFill>
              <a:prstDash val="solid"/>
              <a:round/>
              <a:headEnd type="none" w="med" len="med"/>
              <a:tailEnd type="triangle" w="med" len="med"/>
            </a:ln>
          </p:spPr>
        </p:cxnSp>
        <p:sp>
          <p:nvSpPr>
            <p:cNvPr id="44" name="Google Shape;86;p13">
              <a:extLst>
                <a:ext uri="{FF2B5EF4-FFF2-40B4-BE49-F238E27FC236}">
                  <a16:creationId xmlns:a16="http://schemas.microsoft.com/office/drawing/2014/main" id="{4DDD34A6-A858-8E68-E176-4F5B07CF19AA}"/>
                </a:ext>
              </a:extLst>
            </p:cNvPr>
            <p:cNvSpPr/>
            <p:nvPr/>
          </p:nvSpPr>
          <p:spPr>
            <a:xfrm>
              <a:off x="13959681" y="5799055"/>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그리퍼로 딸기 수확</a:t>
              </a:r>
              <a:endParaRPr sz="1500">
                <a:latin typeface="Pretendard Regular" panose="020B0600000101010101" charset="-127"/>
                <a:ea typeface="Pretendard Regular" panose="020B0600000101010101" charset="-127"/>
              </a:endParaRPr>
            </a:p>
          </p:txBody>
        </p:sp>
        <p:sp>
          <p:nvSpPr>
            <p:cNvPr id="45" name="Google Shape;82;p13">
              <a:extLst>
                <a:ext uri="{FF2B5EF4-FFF2-40B4-BE49-F238E27FC236}">
                  <a16:creationId xmlns:a16="http://schemas.microsoft.com/office/drawing/2014/main" id="{92A8BCA3-7AFA-9014-722B-2E92C93F2BD3}"/>
                </a:ext>
              </a:extLst>
            </p:cNvPr>
            <p:cNvSpPr/>
            <p:nvPr/>
          </p:nvSpPr>
          <p:spPr>
            <a:xfrm>
              <a:off x="13891869" y="6709512"/>
              <a:ext cx="2173977" cy="700673"/>
            </a:xfrm>
            <a:prstGeom prst="diamon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dirty="0">
                  <a:latin typeface="Pretendard Regular" panose="020B0600000101010101" charset="-127"/>
                  <a:ea typeface="Pretendard Regular" panose="020B0600000101010101" charset="-127"/>
                </a:rPr>
                <a:t>딸기가 </a:t>
              </a:r>
              <a:endParaRPr lang="en-US" altLang="ko" sz="1500" dirty="0">
                <a:latin typeface="Pretendard Regular" panose="020B0600000101010101" charset="-127"/>
                <a:ea typeface="Pretendard Regular" panose="020B0600000101010101" charset="-127"/>
              </a:endParaRPr>
            </a:p>
            <a:p>
              <a:pPr marL="0" lvl="0" indent="0" algn="ctr" rtl="0">
                <a:spcBef>
                  <a:spcPts val="0"/>
                </a:spcBef>
                <a:spcAft>
                  <a:spcPts val="0"/>
                </a:spcAft>
                <a:buNone/>
              </a:pPr>
              <a:r>
                <a:rPr lang="ko" sz="1500" dirty="0">
                  <a:latin typeface="Pretendard Regular" panose="020B0600000101010101" charset="-127"/>
                  <a:ea typeface="Pretendard Regular" panose="020B0600000101010101" charset="-127"/>
                </a:rPr>
                <a:t>남았는가?</a:t>
              </a:r>
              <a:endParaRPr sz="1500" dirty="0">
                <a:latin typeface="Pretendard Regular" panose="020B0600000101010101" charset="-127"/>
                <a:ea typeface="Pretendard Regular" panose="020B0600000101010101" charset="-127"/>
              </a:endParaRPr>
            </a:p>
          </p:txBody>
        </p:sp>
        <p:cxnSp>
          <p:nvCxnSpPr>
            <p:cNvPr id="46" name="Google Shape;87;p13">
              <a:extLst>
                <a:ext uri="{FF2B5EF4-FFF2-40B4-BE49-F238E27FC236}">
                  <a16:creationId xmlns:a16="http://schemas.microsoft.com/office/drawing/2014/main" id="{6CD58F43-9687-1C3D-6C14-03F94687B147}"/>
                </a:ext>
              </a:extLst>
            </p:cNvPr>
            <p:cNvCxnSpPr>
              <a:stCxn id="45" idx="3"/>
            </p:cNvCxnSpPr>
            <p:nvPr/>
          </p:nvCxnSpPr>
          <p:spPr>
            <a:xfrm rot="10800000" flipH="1">
              <a:off x="16065846" y="3444016"/>
              <a:ext cx="476319" cy="3615833"/>
            </a:xfrm>
            <a:prstGeom prst="bentConnector2">
              <a:avLst/>
            </a:prstGeom>
            <a:noFill/>
            <a:ln w="38100" cap="flat" cmpd="sng">
              <a:solidFill>
                <a:schemeClr val="dk2"/>
              </a:solidFill>
              <a:prstDash val="solid"/>
              <a:round/>
              <a:headEnd type="none" w="med" len="med"/>
              <a:tailEnd type="none" w="med" len="med"/>
            </a:ln>
          </p:spPr>
        </p:cxnSp>
        <p:cxnSp>
          <p:nvCxnSpPr>
            <p:cNvPr id="47" name="Google Shape;88;p13">
              <a:extLst>
                <a:ext uri="{FF2B5EF4-FFF2-40B4-BE49-F238E27FC236}">
                  <a16:creationId xmlns:a16="http://schemas.microsoft.com/office/drawing/2014/main" id="{9CA9C78F-161D-93DC-DF37-9CDEF463C4D4}"/>
                </a:ext>
              </a:extLst>
            </p:cNvPr>
            <p:cNvCxnSpPr>
              <a:endCxn id="28" idx="3"/>
            </p:cNvCxnSpPr>
            <p:nvPr/>
          </p:nvCxnSpPr>
          <p:spPr>
            <a:xfrm rot="10800000">
              <a:off x="15998489" y="3436847"/>
              <a:ext cx="552675" cy="7446"/>
            </a:xfrm>
            <a:prstGeom prst="straightConnector1">
              <a:avLst/>
            </a:prstGeom>
            <a:noFill/>
            <a:ln w="9525" cap="flat" cmpd="sng">
              <a:solidFill>
                <a:schemeClr val="dk2"/>
              </a:solidFill>
              <a:prstDash val="solid"/>
              <a:round/>
              <a:headEnd type="none" w="med" len="med"/>
              <a:tailEnd type="triangle" w="med" len="med"/>
            </a:ln>
          </p:spPr>
        </p:cxnSp>
        <p:sp>
          <p:nvSpPr>
            <p:cNvPr id="48" name="Google Shape;89;p13">
              <a:extLst>
                <a:ext uri="{FF2B5EF4-FFF2-40B4-BE49-F238E27FC236}">
                  <a16:creationId xmlns:a16="http://schemas.microsoft.com/office/drawing/2014/main" id="{825F18C4-F6CF-6DD3-A9E2-1E356CD7200F}"/>
                </a:ext>
              </a:extLst>
            </p:cNvPr>
            <p:cNvSpPr txBox="1"/>
            <p:nvPr/>
          </p:nvSpPr>
          <p:spPr>
            <a:xfrm>
              <a:off x="15533531" y="6591924"/>
              <a:ext cx="863192" cy="3052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Yes</a:t>
              </a:r>
              <a:endParaRPr sz="2000" dirty="0">
                <a:solidFill>
                  <a:schemeClr val="dk2"/>
                </a:solidFill>
                <a:latin typeface="Pretendard Regular" panose="020B0600000101010101" charset="-127"/>
                <a:ea typeface="Pretendard Regular" panose="020B0600000101010101" charset="-127"/>
              </a:endParaRPr>
            </a:p>
          </p:txBody>
        </p:sp>
        <p:sp>
          <p:nvSpPr>
            <p:cNvPr id="49" name="Google Shape;90;p13">
              <a:extLst>
                <a:ext uri="{FF2B5EF4-FFF2-40B4-BE49-F238E27FC236}">
                  <a16:creationId xmlns:a16="http://schemas.microsoft.com/office/drawing/2014/main" id="{2E3903C1-4A91-C5C1-C232-B5A8009C3AB4}"/>
                </a:ext>
              </a:extLst>
            </p:cNvPr>
            <p:cNvSpPr/>
            <p:nvPr/>
          </p:nvSpPr>
          <p:spPr>
            <a:xfrm>
              <a:off x="14811055" y="7678881"/>
              <a:ext cx="335605" cy="362093"/>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0" name="Google Shape;91;p13">
              <a:extLst>
                <a:ext uri="{FF2B5EF4-FFF2-40B4-BE49-F238E27FC236}">
                  <a16:creationId xmlns:a16="http://schemas.microsoft.com/office/drawing/2014/main" id="{BB0ADB6D-0A4B-FE18-AF16-5A29CBC33626}"/>
                </a:ext>
              </a:extLst>
            </p:cNvPr>
            <p:cNvSpPr txBox="1"/>
            <p:nvPr/>
          </p:nvSpPr>
          <p:spPr>
            <a:xfrm>
              <a:off x="13886127" y="7399160"/>
              <a:ext cx="863192" cy="3052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No</a:t>
              </a:r>
              <a:endParaRPr sz="2000" dirty="0">
                <a:solidFill>
                  <a:schemeClr val="dk2"/>
                </a:solidFill>
                <a:latin typeface="Pretendard Regular" panose="020B0600000101010101" charset="-127"/>
                <a:ea typeface="Pretendard Regular" panose="020B0600000101010101" charset="-127"/>
              </a:endParaRPr>
            </a:p>
          </p:txBody>
        </p:sp>
        <p:cxnSp>
          <p:nvCxnSpPr>
            <p:cNvPr id="51" name="Google Shape;92;p13">
              <a:extLst>
                <a:ext uri="{FF2B5EF4-FFF2-40B4-BE49-F238E27FC236}">
                  <a16:creationId xmlns:a16="http://schemas.microsoft.com/office/drawing/2014/main" id="{CA231A37-D956-97A7-F2B7-EEEE888DA66D}"/>
                </a:ext>
              </a:extLst>
            </p:cNvPr>
            <p:cNvCxnSpPr>
              <a:stCxn id="45" idx="2"/>
              <a:endCxn id="49" idx="0"/>
            </p:cNvCxnSpPr>
            <p:nvPr/>
          </p:nvCxnSpPr>
          <p:spPr>
            <a:xfrm>
              <a:off x="14978858" y="7410185"/>
              <a:ext cx="0" cy="268826"/>
            </a:xfrm>
            <a:prstGeom prst="straightConnector1">
              <a:avLst/>
            </a:prstGeom>
            <a:noFill/>
            <a:ln w="38100" cap="flat" cmpd="sng">
              <a:solidFill>
                <a:schemeClr val="dk2"/>
              </a:solidFill>
              <a:prstDash val="solid"/>
              <a:round/>
              <a:headEnd type="none" w="med" len="med"/>
              <a:tailEnd type="triangle" w="med" len="med"/>
            </a:ln>
          </p:spPr>
        </p:cxnSp>
        <p:sp>
          <p:nvSpPr>
            <p:cNvPr id="52" name="Google Shape;93;p13">
              <a:extLst>
                <a:ext uri="{FF2B5EF4-FFF2-40B4-BE49-F238E27FC236}">
                  <a16:creationId xmlns:a16="http://schemas.microsoft.com/office/drawing/2014/main" id="{0613173F-2280-8E85-D456-F5210F593340}"/>
                </a:ext>
              </a:extLst>
            </p:cNvPr>
            <p:cNvSpPr/>
            <p:nvPr/>
          </p:nvSpPr>
          <p:spPr>
            <a:xfrm>
              <a:off x="14860505" y="7732972"/>
              <a:ext cx="237432" cy="25393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53" name="Google Shape;94;p13">
              <a:extLst>
                <a:ext uri="{FF2B5EF4-FFF2-40B4-BE49-F238E27FC236}">
                  <a16:creationId xmlns:a16="http://schemas.microsoft.com/office/drawing/2014/main" id="{A877EF66-BA1B-DE1C-5066-EA9AD4D14C1E}"/>
                </a:ext>
              </a:extLst>
            </p:cNvPr>
            <p:cNvSpPr/>
            <p:nvPr/>
          </p:nvSpPr>
          <p:spPr>
            <a:xfrm>
              <a:off x="15773400" y="1244116"/>
              <a:ext cx="1388707" cy="567044"/>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highlight>
                    <a:srgbClr val="FFFFFF"/>
                  </a:highlight>
                  <a:latin typeface="Pretendard Regular" panose="020B0600000101010101" charset="-127"/>
                  <a:ea typeface="Pretendard Regular" panose="020B0600000101010101" charset="-127"/>
                </a:rPr>
                <a:t>로봇 제어</a:t>
              </a:r>
              <a:endParaRPr sz="2000" dirty="0">
                <a:highlight>
                  <a:srgbClr val="FFFFFF"/>
                </a:highlight>
                <a:latin typeface="Pretendard Regular" panose="020B0600000101010101" charset="-127"/>
                <a:ea typeface="Pretendard Regular" panose="020B0600000101010101" charset="-127"/>
              </a:endParaRPr>
            </a:p>
          </p:txBody>
        </p:sp>
        <p:cxnSp>
          <p:nvCxnSpPr>
            <p:cNvPr id="54" name="Google Shape;95;p13">
              <a:extLst>
                <a:ext uri="{FF2B5EF4-FFF2-40B4-BE49-F238E27FC236}">
                  <a16:creationId xmlns:a16="http://schemas.microsoft.com/office/drawing/2014/main" id="{0712297C-C8A3-62BC-B4C3-CA895AF1A926}"/>
                </a:ext>
              </a:extLst>
            </p:cNvPr>
            <p:cNvCxnSpPr>
              <a:stCxn id="36" idx="2"/>
              <a:endCxn id="28" idx="0"/>
            </p:cNvCxnSpPr>
            <p:nvPr/>
          </p:nvCxnSpPr>
          <p:spPr>
            <a:xfrm rot="5400000" flipH="1" flipV="1">
              <a:off x="9820726" y="3341889"/>
              <a:ext cx="5337367" cy="4979441"/>
            </a:xfrm>
            <a:prstGeom prst="bentConnector5">
              <a:avLst>
                <a:gd name="adj1" fmla="val -5595"/>
                <a:gd name="adj2" fmla="val 50000"/>
                <a:gd name="adj3" fmla="val 105595"/>
              </a:avLst>
            </a:prstGeom>
            <a:noFill/>
            <a:ln w="38100" cap="flat" cmpd="sng">
              <a:solidFill>
                <a:schemeClr val="dk2"/>
              </a:solidFill>
              <a:prstDash val="solid"/>
              <a:round/>
              <a:headEnd type="none" w="med" len="med"/>
              <a:tailEnd type="none" w="med" len="med"/>
            </a:ln>
          </p:spPr>
        </p:cxnSp>
        <p:cxnSp>
          <p:nvCxnSpPr>
            <p:cNvPr id="55" name="Google Shape;96;p13">
              <a:extLst>
                <a:ext uri="{FF2B5EF4-FFF2-40B4-BE49-F238E27FC236}">
                  <a16:creationId xmlns:a16="http://schemas.microsoft.com/office/drawing/2014/main" id="{354527EA-D84B-8D54-82EC-3221813F6105}"/>
                </a:ext>
              </a:extLst>
            </p:cNvPr>
            <p:cNvCxnSpPr>
              <a:endCxn id="28" idx="0"/>
            </p:cNvCxnSpPr>
            <p:nvPr/>
          </p:nvCxnSpPr>
          <p:spPr>
            <a:xfrm flipH="1">
              <a:off x="14979130" y="2854913"/>
              <a:ext cx="2545" cy="308014"/>
            </a:xfrm>
            <a:prstGeom prst="straightConnector1">
              <a:avLst/>
            </a:prstGeom>
            <a:noFill/>
            <a:ln w="9525" cap="flat" cmpd="sng">
              <a:solidFill>
                <a:schemeClr val="dk2"/>
              </a:solidFill>
              <a:prstDash val="solid"/>
              <a:round/>
              <a:headEnd type="none" w="med" len="med"/>
              <a:tailEnd type="triangle" w="med" len="med"/>
            </a:ln>
          </p:spPr>
        </p:cxnSp>
        <p:cxnSp>
          <p:nvCxnSpPr>
            <p:cNvPr id="56" name="연결선: 꺾임 55">
              <a:extLst>
                <a:ext uri="{FF2B5EF4-FFF2-40B4-BE49-F238E27FC236}">
                  <a16:creationId xmlns:a16="http://schemas.microsoft.com/office/drawing/2014/main" id="{504FFF31-4A3B-4076-7963-AD319FEB9A7F}"/>
                </a:ext>
              </a:extLst>
            </p:cNvPr>
            <p:cNvCxnSpPr>
              <a:cxnSpLocks/>
              <a:stCxn id="49" idx="4"/>
              <a:endCxn id="25" idx="1"/>
            </p:cNvCxnSpPr>
            <p:nvPr/>
          </p:nvCxnSpPr>
          <p:spPr>
            <a:xfrm rot="5400000" flipH="1">
              <a:off x="10032078" y="3094195"/>
              <a:ext cx="3899426" cy="5994133"/>
            </a:xfrm>
            <a:prstGeom prst="bentConnector4">
              <a:avLst>
                <a:gd name="adj1" fmla="val -31142"/>
                <a:gd name="adj2" fmla="val 11325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10162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271D0FE-E76D-0EF2-ACFE-EB6301A638B7}"/>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65EFAE07-47AC-F276-3BE7-4711896EBB4D}"/>
              </a:ext>
            </a:extLst>
          </p:cNvPr>
          <p:cNvPicPr>
            <a:picLocks noChangeAspect="1"/>
          </p:cNvPicPr>
          <p:nvPr/>
        </p:nvPicPr>
        <p:blipFill>
          <a:blip r:embed="rId3"/>
          <a:stretch>
            <a:fillRect/>
          </a:stretch>
        </p:blipFill>
        <p:spPr>
          <a:xfrm>
            <a:off x="0" y="0"/>
            <a:ext cx="13843000" cy="3136900"/>
          </a:xfrm>
          <a:prstGeom prst="rect">
            <a:avLst/>
          </a:prstGeom>
        </p:spPr>
      </p:pic>
      <p:pic>
        <p:nvPicPr>
          <p:cNvPr id="4" name="Picture 4">
            <a:extLst>
              <a:ext uri="{FF2B5EF4-FFF2-40B4-BE49-F238E27FC236}">
                <a16:creationId xmlns:a16="http://schemas.microsoft.com/office/drawing/2014/main" id="{E3B06AA3-7673-785E-38EC-DBB3E74DBC12}"/>
              </a:ext>
            </a:extLst>
          </p:cNvPr>
          <p:cNvPicPr>
            <a:picLocks noChangeAspect="1"/>
          </p:cNvPicPr>
          <p:nvPr/>
        </p:nvPicPr>
        <p:blipFill>
          <a:blip r:embed="rId4"/>
          <a:stretch>
            <a:fillRect/>
          </a:stretch>
        </p:blipFill>
        <p:spPr>
          <a:xfrm>
            <a:off x="927100" y="6489700"/>
            <a:ext cx="11671300" cy="12700"/>
          </a:xfrm>
          <a:prstGeom prst="rect">
            <a:avLst/>
          </a:prstGeom>
        </p:spPr>
      </p:pic>
      <p:sp>
        <p:nvSpPr>
          <p:cNvPr id="5" name="TextBox 5">
            <a:extLst>
              <a:ext uri="{FF2B5EF4-FFF2-40B4-BE49-F238E27FC236}">
                <a16:creationId xmlns:a16="http://schemas.microsoft.com/office/drawing/2014/main" id="{76E30863-CF2B-9033-E773-D2FA07183388}"/>
              </a:ext>
            </a:extLst>
          </p:cNvPr>
          <p:cNvSpPr txBox="1"/>
          <p:nvPr/>
        </p:nvSpPr>
        <p:spPr>
          <a:xfrm>
            <a:off x="927100" y="660400"/>
            <a:ext cx="11087100" cy="12446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추진전략</a:t>
            </a:r>
            <a:endParaRPr lang="ko-KR" sz="7000" b="0" i="0" u="none" strike="noStrike" dirty="0">
              <a:solidFill>
                <a:srgbClr val="4C680F"/>
              </a:solidFill>
              <a:ea typeface="Pretendard Black"/>
            </a:endParaRPr>
          </a:p>
        </p:txBody>
      </p:sp>
      <p:sp>
        <p:nvSpPr>
          <p:cNvPr id="6" name="TextBox 6">
            <a:extLst>
              <a:ext uri="{FF2B5EF4-FFF2-40B4-BE49-F238E27FC236}">
                <a16:creationId xmlns:a16="http://schemas.microsoft.com/office/drawing/2014/main" id="{6B04D10D-A022-4BE6-6198-C5D745E6AE4B}"/>
              </a:ext>
            </a:extLst>
          </p:cNvPr>
          <p:cNvSpPr txBox="1"/>
          <p:nvPr/>
        </p:nvSpPr>
        <p:spPr>
          <a:xfrm>
            <a:off x="927100" y="4521200"/>
            <a:ext cx="12712700" cy="1384300"/>
          </a:xfrm>
          <a:prstGeom prst="rect">
            <a:avLst/>
          </a:prstGeom>
        </p:spPr>
        <p:txBody>
          <a:bodyPr lIns="0" tIns="0" rIns="0" bIns="0" rtlCol="0" anchor="ctr"/>
          <a:lstStyle/>
          <a:p>
            <a:pPr lvl="0" algn="l">
              <a:lnSpc>
                <a:spcPct val="124499"/>
              </a:lnSpc>
            </a:pPr>
            <a:r>
              <a:rPr lang="en-US" sz="2500" b="1" dirty="0">
                <a:solidFill>
                  <a:srgbClr val="4C680F"/>
                </a:solidFill>
                <a:latin typeface="Pretendard Regular" panose="020B0600000101010101" charset="-127"/>
                <a:ea typeface="Pretendard Regular" panose="020B0600000101010101" charset="-127"/>
              </a:rPr>
              <a:t>- Microsoft Teams</a:t>
            </a:r>
            <a:r>
              <a:rPr lang="ko-KR" altLang="en-US" sz="2500" dirty="0">
                <a:solidFill>
                  <a:srgbClr val="4C680F"/>
                </a:solidFill>
                <a:latin typeface="Pretendard Regular" panose="020B0600000101010101" charset="-127"/>
                <a:ea typeface="Pretendard Regular" panose="020B0600000101010101" charset="-127"/>
              </a:rPr>
              <a:t>를 활용하여 프로젝트 문서 작성과 실시간 커뮤니케이션 채널 구축</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7" name="TextBox 7">
            <a:extLst>
              <a:ext uri="{FF2B5EF4-FFF2-40B4-BE49-F238E27FC236}">
                <a16:creationId xmlns:a16="http://schemas.microsoft.com/office/drawing/2014/main" id="{9CC66E70-5B12-7334-E2B1-415CC5689367}"/>
              </a:ext>
            </a:extLst>
          </p:cNvPr>
          <p:cNvSpPr txBox="1"/>
          <p:nvPr/>
        </p:nvSpPr>
        <p:spPr>
          <a:xfrm>
            <a:off x="927100" y="3810000"/>
            <a:ext cx="6261100" cy="5207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1. </a:t>
            </a:r>
            <a:r>
              <a:rPr lang="ko-KR" altLang="en-US" sz="3000" b="0" i="0" u="none" strike="noStrike" dirty="0">
                <a:solidFill>
                  <a:srgbClr val="4C680F"/>
                </a:solidFill>
                <a:ea typeface="Pretendard ExtraBold"/>
              </a:rPr>
              <a:t>문서 협업 플랫폼</a:t>
            </a:r>
            <a:endParaRPr lang="ko-KR" sz="3000" b="0" i="0" u="none" strike="noStrike" dirty="0">
              <a:solidFill>
                <a:srgbClr val="4C680F"/>
              </a:solidFill>
              <a:ea typeface="Pretendard ExtraBold"/>
            </a:endParaRPr>
          </a:p>
        </p:txBody>
      </p:sp>
      <p:sp>
        <p:nvSpPr>
          <p:cNvPr id="8" name="TextBox 8">
            <a:extLst>
              <a:ext uri="{FF2B5EF4-FFF2-40B4-BE49-F238E27FC236}">
                <a16:creationId xmlns:a16="http://schemas.microsoft.com/office/drawing/2014/main" id="{10E9F21B-33F9-4460-C417-C9C3C0152D15}"/>
              </a:ext>
            </a:extLst>
          </p:cNvPr>
          <p:cNvSpPr txBox="1"/>
          <p:nvPr/>
        </p:nvSpPr>
        <p:spPr>
          <a:xfrm>
            <a:off x="927100" y="1930400"/>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latin typeface="Pretendard Regular" panose="020B0600000101010101" charset="-127"/>
                <a:ea typeface="Pretendard Regular" panose="020B0600000101010101" charset="-127"/>
              </a:rPr>
              <a:t>: </a:t>
            </a:r>
            <a:r>
              <a:rPr lang="ko-KR" altLang="en-US" sz="4000" b="0" i="0" u="none" strike="noStrike" dirty="0">
                <a:solidFill>
                  <a:srgbClr val="4C680F"/>
                </a:solidFill>
                <a:latin typeface="Pretendard Regular" panose="020B0600000101010101" charset="-127"/>
                <a:ea typeface="Pretendard Regular" panose="020B0600000101010101" charset="-127"/>
              </a:rPr>
              <a:t>협업 플랫폼</a:t>
            </a:r>
            <a:endParaRPr lang="en-US" sz="4000" b="0" i="0" u="none" strike="noStrike" dirty="0">
              <a:solidFill>
                <a:srgbClr val="4C680F"/>
              </a:solidFill>
              <a:latin typeface="Pretendard Regular" panose="020B0600000101010101" charset="-127"/>
              <a:ea typeface="Pretendard Regular" panose="020B0600000101010101" charset="-127"/>
            </a:endParaRPr>
          </a:p>
        </p:txBody>
      </p:sp>
      <p:sp>
        <p:nvSpPr>
          <p:cNvPr id="10" name="TextBox 10">
            <a:extLst>
              <a:ext uri="{FF2B5EF4-FFF2-40B4-BE49-F238E27FC236}">
                <a16:creationId xmlns:a16="http://schemas.microsoft.com/office/drawing/2014/main" id="{60696EDC-F99D-510D-7B95-C404328900F6}"/>
              </a:ext>
            </a:extLst>
          </p:cNvPr>
          <p:cNvSpPr txBox="1"/>
          <p:nvPr/>
        </p:nvSpPr>
        <p:spPr>
          <a:xfrm>
            <a:off x="927100" y="6985000"/>
            <a:ext cx="5346700" cy="5207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2. </a:t>
            </a:r>
            <a:r>
              <a:rPr lang="ko-KR" altLang="en-US" sz="3000" b="0" i="0" u="none" strike="noStrike" dirty="0">
                <a:solidFill>
                  <a:srgbClr val="4C680F"/>
                </a:solidFill>
                <a:ea typeface="Pretendard ExtraBold"/>
              </a:rPr>
              <a:t>코드 및 데이터셋 버전 관리</a:t>
            </a:r>
            <a:endParaRPr lang="ko-KR" sz="3000" b="0" i="0" u="none" strike="noStrike" dirty="0">
              <a:solidFill>
                <a:srgbClr val="4C680F"/>
              </a:solidFill>
              <a:ea typeface="Pretendard ExtraBold"/>
            </a:endParaRPr>
          </a:p>
        </p:txBody>
      </p:sp>
      <p:sp>
        <p:nvSpPr>
          <p:cNvPr id="12" name="TextBox 6">
            <a:extLst>
              <a:ext uri="{FF2B5EF4-FFF2-40B4-BE49-F238E27FC236}">
                <a16:creationId xmlns:a16="http://schemas.microsoft.com/office/drawing/2014/main" id="{1FD12E72-E885-D19E-41C2-898D36066FF8}"/>
              </a:ext>
            </a:extLst>
          </p:cNvPr>
          <p:cNvSpPr txBox="1"/>
          <p:nvPr/>
        </p:nvSpPr>
        <p:spPr>
          <a:xfrm>
            <a:off x="927100" y="7664450"/>
            <a:ext cx="12712700" cy="1384300"/>
          </a:xfrm>
          <a:prstGeom prst="rect">
            <a:avLst/>
          </a:prstGeom>
        </p:spPr>
        <p:txBody>
          <a:bodyPr lIns="0" tIns="0" rIns="0" bIns="0" rtlCol="0" anchor="ctr"/>
          <a:lstStyle/>
          <a:p>
            <a:pPr lvl="0" algn="l">
              <a:lnSpc>
                <a:spcPct val="124499"/>
              </a:lnSpc>
            </a:pPr>
            <a:r>
              <a:rPr lang="en-US" sz="2500" b="1" i="0" u="none" strike="noStrike" dirty="0">
                <a:solidFill>
                  <a:srgbClr val="4C680F"/>
                </a:solidFill>
                <a:latin typeface="Pretendard Regular" panose="020B0600000101010101" charset="-127"/>
                <a:ea typeface="Pretendard Regular" panose="020B0600000101010101" charset="-127"/>
              </a:rPr>
              <a:t>- GitHub</a:t>
            </a:r>
            <a:r>
              <a:rPr lang="ko-KR" altLang="en-US" sz="2500" i="0" u="none" strike="noStrike" dirty="0">
                <a:solidFill>
                  <a:srgbClr val="4C680F"/>
                </a:solidFill>
                <a:latin typeface="Pretendard Regular" panose="020B0600000101010101" charset="-127"/>
                <a:ea typeface="Pretendard Regular" panose="020B0600000101010101" charset="-127"/>
              </a:rPr>
              <a:t>를 통해 소스 코드와 데이터셋의 체계적 버전 관리 </a:t>
            </a:r>
            <a:endParaRPr lang="en-US" altLang="ko-KR" sz="2500" i="0" u="none" strike="noStrike" dirty="0">
              <a:solidFill>
                <a:srgbClr val="4C680F"/>
              </a:solidFill>
              <a:latin typeface="Pretendard Regular" panose="020B0600000101010101" charset="-127"/>
              <a:ea typeface="Pretendard Regular" panose="020B0600000101010101" charset="-127"/>
            </a:endParaRPr>
          </a:p>
          <a:p>
            <a:pPr lvl="0" algn="l">
              <a:lnSpc>
                <a:spcPct val="124499"/>
              </a:lnSpc>
            </a:pP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변경 사항 명확하게 기록하여</a:t>
            </a: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코드의 품질과 일관성 유지</a:t>
            </a:r>
            <a:endParaRPr lang="en-US" sz="2500" i="0" u="none" strike="noStrike" dirty="0">
              <a:solidFill>
                <a:srgbClr val="4C680F"/>
              </a:solidFill>
              <a:latin typeface="Pretendard Regular" panose="020B0600000101010101" charset="-127"/>
              <a:ea typeface="Pretendard Regular" panose="020B0600000101010101" charset="-127"/>
            </a:endParaRPr>
          </a:p>
        </p:txBody>
      </p:sp>
      <p:pic>
        <p:nvPicPr>
          <p:cNvPr id="2050" name="Picture 2" descr="마이크로소프트 팀즈 - 위키백과, 우리 모두의 백과사전">
            <a:extLst>
              <a:ext uri="{FF2B5EF4-FFF2-40B4-BE49-F238E27FC236}">
                <a16:creationId xmlns:a16="http://schemas.microsoft.com/office/drawing/2014/main" id="{EC587430-4D47-CAFD-A57A-B4096D5B8D5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7650" y="3660483"/>
            <a:ext cx="924181" cy="86071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깃허브 (링크 규칙)">
            <a:extLst>
              <a:ext uri="{FF2B5EF4-FFF2-40B4-BE49-F238E27FC236}">
                <a16:creationId xmlns:a16="http://schemas.microsoft.com/office/drawing/2014/main" id="{CF065E9F-A31B-698E-E9DF-B4CF5E282CC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405" t="21229" r="3966" b="18352"/>
          <a:stretch/>
        </p:blipFill>
        <p:spPr bwMode="auto">
          <a:xfrm>
            <a:off x="5486400" y="6823867"/>
            <a:ext cx="2241552" cy="84058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협업(協業)">
            <a:extLst>
              <a:ext uri="{FF2B5EF4-FFF2-40B4-BE49-F238E27FC236}">
                <a16:creationId xmlns:a16="http://schemas.microsoft.com/office/drawing/2014/main" id="{FFF7525C-479C-EC66-A6B1-7C25E905A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307" t="7114" r="6939" b="9584"/>
          <a:stretch/>
        </p:blipFill>
        <p:spPr bwMode="auto">
          <a:xfrm>
            <a:off x="13766594" y="0"/>
            <a:ext cx="4521405" cy="10287000"/>
          </a:xfrm>
          <a:prstGeom prst="rect">
            <a:avLst/>
          </a:prstGeom>
          <a:noFill/>
          <a:extLst>
            <a:ext uri="{909E8E84-426E-40DD-AFC4-6F175D3DCCD1}">
              <a14:hiddenFill xmlns:a14="http://schemas.microsoft.com/office/drawing/2010/main">
                <a:solidFill>
                  <a:srgbClr val="FFFFFF"/>
                </a:solidFill>
              </a14:hiddenFill>
            </a:ext>
          </a:extLst>
        </p:spPr>
      </p:pic>
      <p:pic>
        <p:nvPicPr>
          <p:cNvPr id="11" name="그림 10" descr="블랙, 어둠이(가) 표시된 사진&#10;&#10;AI가 생성한 콘텐츠는 부정확할 수 있습니다.">
            <a:extLst>
              <a:ext uri="{FF2B5EF4-FFF2-40B4-BE49-F238E27FC236}">
                <a16:creationId xmlns:a16="http://schemas.microsoft.com/office/drawing/2014/main" id="{6582921E-06A9-2DC7-7E80-4DE7E944328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57601" y="1867206"/>
            <a:ext cx="631228" cy="631228"/>
          </a:xfrm>
          <a:prstGeom prst="rect">
            <a:avLst/>
          </a:prstGeom>
        </p:spPr>
      </p:pic>
    </p:spTree>
    <p:extLst>
      <p:ext uri="{BB962C8B-B14F-4D97-AF65-F5344CB8AC3E}">
        <p14:creationId xmlns:p14="http://schemas.microsoft.com/office/powerpoint/2010/main" val="27429569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p:cNvPicPr>
            <a:picLocks noChangeAspect="1"/>
          </p:cNvPicPr>
          <p:nvPr/>
        </p:nvPicPr>
        <p:blipFill>
          <a:blip r:embed="rId6"/>
          <a:stretch>
            <a:fillRect/>
          </a:stretch>
        </p:blipFill>
        <p:spPr>
          <a:xfrm>
            <a:off x="5740400" y="1739900"/>
            <a:ext cx="2425700" cy="12700"/>
          </a:xfrm>
          <a:prstGeom prst="rect">
            <a:avLst/>
          </a:prstGeom>
        </p:spPr>
      </p:pic>
      <p:pic>
        <p:nvPicPr>
          <p:cNvPr id="10" name="Picture 10"/>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p:cNvPicPr>
            <a:picLocks noChangeAspect="1"/>
          </p:cNvPicPr>
          <p:nvPr/>
        </p:nvPicPr>
        <p:blipFill>
          <a:blip r:embed="rId6"/>
          <a:stretch>
            <a:fillRect/>
          </a:stretch>
        </p:blipFill>
        <p:spPr>
          <a:xfrm>
            <a:off x="14693900" y="1739900"/>
            <a:ext cx="2425700" cy="12700"/>
          </a:xfrm>
          <a:prstGeom prst="rect">
            <a:avLst/>
          </a:prstGeom>
        </p:spPr>
      </p:pic>
      <p:sp>
        <p:nvSpPr>
          <p:cNvPr id="12" name="TextBox 12"/>
          <p:cNvSpPr txBox="1"/>
          <p:nvPr/>
        </p:nvSpPr>
        <p:spPr>
          <a:xfrm>
            <a:off x="647700" y="647700"/>
            <a:ext cx="3683000" cy="1244600"/>
          </a:xfrm>
          <a:prstGeom prst="rect">
            <a:avLst/>
          </a:prstGeom>
        </p:spPr>
        <p:txBody>
          <a:bodyPr lIns="0" tIns="0" rIns="0" bIns="0" rtlCol="0" anchor="ctr"/>
          <a:lstStyle/>
          <a:p>
            <a:pPr lvl="0" algn="l">
              <a:lnSpc>
                <a:spcPct val="99600"/>
              </a:lnSpc>
            </a:pPr>
            <a:r>
              <a:rPr lang="ko-KR" sz="7000" b="0" i="0" u="none" strike="noStrike" dirty="0">
                <a:solidFill>
                  <a:srgbClr val="4C680F"/>
                </a:solidFill>
                <a:ea typeface="Pretendard Black"/>
              </a:rPr>
              <a:t>기대효과</a:t>
            </a:r>
          </a:p>
        </p:txBody>
      </p:sp>
      <p:sp>
        <p:nvSpPr>
          <p:cNvPr id="14" name="TextBox 14"/>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사회적</a:t>
            </a:r>
            <a:endParaRPr lang="en-US" sz="3000" b="0" i="0" u="none" strike="noStrike" dirty="0">
              <a:solidFill>
                <a:srgbClr val="4C680F"/>
              </a:solidFill>
              <a:latin typeface="Pretendard ExtraBold"/>
            </a:endParaRPr>
          </a:p>
        </p:txBody>
      </p:sp>
      <p:sp>
        <p:nvSpPr>
          <p:cNvPr id="15" name="TextBox 15"/>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dirty="0">
                <a:solidFill>
                  <a:srgbClr val="4C680F"/>
                </a:solidFill>
                <a:ea typeface="Pretendard ExtraBold"/>
              </a:rPr>
              <a:t>경제적</a:t>
            </a:r>
            <a:endParaRPr lang="en-US" sz="3000" b="0" i="0" u="none" strike="noStrike" dirty="0">
              <a:solidFill>
                <a:srgbClr val="4C680F"/>
              </a:solidFill>
              <a:latin typeface="Pretendard ExtraBold"/>
            </a:endParaRPr>
          </a:p>
        </p:txBody>
      </p:sp>
      <p:sp>
        <p:nvSpPr>
          <p:cNvPr id="16" name="TextBox 16"/>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기술적</a:t>
            </a:r>
            <a:endParaRPr lang="en-US" sz="3000" b="0" i="0" u="none" strike="noStrike" dirty="0">
              <a:solidFill>
                <a:srgbClr val="4C680F"/>
              </a:solidFill>
              <a:latin typeface="Pretendard ExtraBold"/>
            </a:endParaRPr>
          </a:p>
        </p:txBody>
      </p:sp>
      <p:sp>
        <p:nvSpPr>
          <p:cNvPr id="17" name="TextBox 17"/>
          <p:cNvSpPr txBox="1"/>
          <p:nvPr/>
        </p:nvSpPr>
        <p:spPr>
          <a:xfrm>
            <a:off x="4403725" y="70612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작업 속도 ▲</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수확 효율 ▲</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인력 의존도 ▼ </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en-US" altLang="ko-KR" sz="2500" b="0" i="0" u="none" strike="noStrike" dirty="0">
                <a:solidFill>
                  <a:srgbClr val="4C680F"/>
                </a:solidFill>
                <a:latin typeface="Pretendard Regular" panose="020B0600000101010101" charset="-127"/>
                <a:ea typeface="Pretendard Regular" panose="020B0600000101010101" charset="-127"/>
              </a:rPr>
              <a:t> </a:t>
            </a:r>
            <a:r>
              <a:rPr lang="ko-KR" altLang="en-US" sz="2500" b="0" i="0" u="none" strike="noStrike" dirty="0">
                <a:solidFill>
                  <a:srgbClr val="4C680F"/>
                </a:solidFill>
                <a:latin typeface="Pretendard Regular" panose="020B0600000101010101" charset="-127"/>
                <a:ea typeface="Pretendard Regular" panose="020B0600000101010101" charset="-127"/>
              </a:rPr>
              <a:t>자동화된 수확 시스템</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lvl="0" algn="ctr">
              <a:lnSpc>
                <a:spcPct val="116199"/>
              </a:lnSpc>
            </a:pP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18" name="TextBox 18"/>
          <p:cNvSpPr txBox="1"/>
          <p:nvPr/>
        </p:nvSpPr>
        <p:spPr>
          <a:xfrm>
            <a:off x="5168900" y="5054600"/>
            <a:ext cx="3479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노동력 절감</a:t>
            </a:r>
            <a:endParaRPr lang="en-US" altLang="ko-KR" sz="3000" b="0" i="0" u="none" strike="noStrike" dirty="0">
              <a:solidFill>
                <a:srgbClr val="4C680F"/>
              </a:solidFill>
              <a:ea typeface="Pretendard ExtraBold"/>
            </a:endParaRPr>
          </a:p>
          <a:p>
            <a:pPr lvl="0" algn="ctr">
              <a:lnSpc>
                <a:spcPct val="116199"/>
              </a:lnSpc>
            </a:pPr>
            <a:r>
              <a:rPr lang="ko-KR" altLang="en-US" sz="3000" dirty="0">
                <a:solidFill>
                  <a:srgbClr val="4C680F"/>
                </a:solidFill>
                <a:ea typeface="Pretendard ExtraBold"/>
              </a:rPr>
              <a:t>및 생산성 향상</a:t>
            </a:r>
            <a:endParaRPr lang="ko-KR" sz="3000" b="0" i="0" u="none" strike="noStrike" dirty="0">
              <a:solidFill>
                <a:srgbClr val="4C680F"/>
              </a:solidFill>
              <a:ea typeface="Pretendard ExtraBold"/>
            </a:endParaRPr>
          </a:p>
        </p:txBody>
      </p:sp>
      <p:sp>
        <p:nvSpPr>
          <p:cNvPr id="19" name="TextBox 19"/>
          <p:cNvSpPr txBox="1"/>
          <p:nvPr/>
        </p:nvSpPr>
        <p:spPr>
          <a:xfrm>
            <a:off x="9556750" y="6864350"/>
            <a:ext cx="3746500" cy="2209800"/>
          </a:xfrm>
          <a:prstGeom prst="rect">
            <a:avLst/>
          </a:prstGeom>
        </p:spPr>
        <p:txBody>
          <a:bodyPr lIns="0" tIns="0" rIns="0" bIns="0" rtlCol="0" anchor="ctr"/>
          <a:lstStyle/>
          <a:p>
            <a:pPr marL="34290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과일 손상 ▼</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최적의 숙성도를 가진 딸기만 선별적 수확</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0" name="TextBox 20"/>
          <p:cNvSpPr txBox="1"/>
          <p:nvPr/>
        </p:nvSpPr>
        <p:spPr>
          <a:xfrm>
            <a:off x="9702800" y="5130800"/>
            <a:ext cx="3479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품질 균일화 </a:t>
            </a:r>
            <a:endParaRPr lang="en-US" altLang="ko-KR" sz="3000" b="0" i="0" u="none" strike="noStrike" dirty="0">
              <a:solidFill>
                <a:srgbClr val="4C680F"/>
              </a:solidFill>
              <a:ea typeface="Pretendard ExtraBold"/>
            </a:endParaRPr>
          </a:p>
          <a:p>
            <a:pPr lvl="0" algn="ctr">
              <a:lnSpc>
                <a:spcPct val="116199"/>
              </a:lnSpc>
            </a:pPr>
            <a:r>
              <a:rPr lang="ko-KR" altLang="en-US" sz="3000" dirty="0">
                <a:solidFill>
                  <a:srgbClr val="4C680F"/>
                </a:solidFill>
                <a:ea typeface="Pretendard ExtraBold"/>
              </a:rPr>
              <a:t>및 손상 감소</a:t>
            </a:r>
            <a:endParaRPr lang="ko-KR" sz="3000" b="0" i="0" u="none" strike="noStrike" dirty="0">
              <a:solidFill>
                <a:srgbClr val="4C680F"/>
              </a:solidFill>
              <a:ea typeface="Pretendard ExtraBold"/>
            </a:endParaRPr>
          </a:p>
        </p:txBody>
      </p:sp>
      <p:sp>
        <p:nvSpPr>
          <p:cNvPr id="21" name="TextBox 21"/>
          <p:cNvSpPr txBox="1"/>
          <p:nvPr/>
        </p:nvSpPr>
        <p:spPr>
          <a:xfrm>
            <a:off x="13646150" y="686435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b="0" i="0" u="none" strike="noStrike" dirty="0" err="1">
                <a:solidFill>
                  <a:srgbClr val="4C680F"/>
                </a:solidFill>
                <a:latin typeface="Pretendard Regular" panose="020B0600000101010101" charset="-127"/>
                <a:ea typeface="Pretendard Regular" panose="020B0600000101010101" charset="-127"/>
              </a:rPr>
              <a:t>스마트팜</a:t>
            </a:r>
            <a:r>
              <a:rPr lang="ko-KR" altLang="en-US" sz="2500" b="0" i="0" u="none" strike="noStrike" dirty="0">
                <a:solidFill>
                  <a:srgbClr val="4C680F"/>
                </a:solidFill>
                <a:latin typeface="Pretendard Regular" panose="020B0600000101010101" charset="-127"/>
                <a:ea typeface="Pretendard Regular" panose="020B0600000101010101" charset="-127"/>
              </a:rPr>
              <a:t> 보급 촉진</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데이터 기반의 정밀 농업</a:t>
            </a:r>
            <a:endParaRPr lang="en-US" altLang="ko-KR" sz="2500" b="0" i="0" u="none" strike="noStrike"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미래 농업 기술 발전 기여</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2" name="TextBox 22"/>
          <p:cNvSpPr txBox="1"/>
          <p:nvPr/>
        </p:nvSpPr>
        <p:spPr>
          <a:xfrm>
            <a:off x="14185900" y="5130800"/>
            <a:ext cx="3479800" cy="1066800"/>
          </a:xfrm>
          <a:prstGeom prst="rect">
            <a:avLst/>
          </a:prstGeom>
        </p:spPr>
        <p:txBody>
          <a:bodyPr lIns="0" tIns="0" rIns="0" bIns="0" rtlCol="0" anchor="ctr"/>
          <a:lstStyle/>
          <a:p>
            <a:pPr lvl="0" algn="ctr">
              <a:lnSpc>
                <a:spcPct val="116199"/>
              </a:lnSpc>
            </a:pPr>
            <a:r>
              <a:rPr lang="ko-KR" altLang="en-US" sz="3000" b="0" i="0" u="none" strike="noStrike" dirty="0" err="1">
                <a:solidFill>
                  <a:srgbClr val="4C680F"/>
                </a:solidFill>
                <a:ea typeface="Pretendard ExtraBold"/>
              </a:rPr>
              <a:t>스마트팜</a:t>
            </a:r>
            <a:r>
              <a:rPr lang="ko-KR" altLang="en-US" sz="3000" b="0" i="0" u="none" strike="noStrike" dirty="0">
                <a:solidFill>
                  <a:srgbClr val="4C680F"/>
                </a:solidFill>
                <a:ea typeface="Pretendard ExtraBold"/>
              </a:rPr>
              <a:t> 기술 발전</a:t>
            </a:r>
            <a:endParaRPr lang="en-US" altLang="ko-KR" sz="3000" b="0" i="0" u="none" strike="noStrike" dirty="0">
              <a:solidFill>
                <a:srgbClr val="4C680F"/>
              </a:solidFill>
              <a:ea typeface="Pretendard ExtraBold"/>
            </a:endParaRPr>
          </a:p>
          <a:p>
            <a:pPr lvl="0" algn="ctr">
              <a:lnSpc>
                <a:spcPct val="116199"/>
              </a:lnSpc>
            </a:pPr>
            <a:r>
              <a:rPr lang="ko-KR" altLang="en-US" sz="3000" dirty="0">
                <a:solidFill>
                  <a:srgbClr val="4C680F"/>
                </a:solidFill>
                <a:ea typeface="Pretendard ExtraBold"/>
              </a:rPr>
              <a:t>및 농업 혁신 촉진</a:t>
            </a:r>
            <a:endParaRPr lang="ko-KR" sz="3000" b="0" i="0" u="none" strike="noStrike" dirty="0">
              <a:solidFill>
                <a:srgbClr val="4C680F"/>
              </a:solidFill>
              <a:ea typeface="Pretendard ExtraBold"/>
            </a:endParaRPr>
          </a:p>
        </p:txBody>
      </p:sp>
      <p:pic>
        <p:nvPicPr>
          <p:cNvPr id="29" name="그림 28" descr="만화 영화, 스크린샷, 클립아트, 디자인이(가) 표시된 사진&#10;&#10;AI가 생성한 콘텐츠는 부정확할 수 있습니다.">
            <a:extLst>
              <a:ext uri="{FF2B5EF4-FFF2-40B4-BE49-F238E27FC236}">
                <a16:creationId xmlns:a16="http://schemas.microsoft.com/office/drawing/2014/main" id="{85A2B435-06E3-6C36-65E6-9094D56397B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90200" y="2602820"/>
            <a:ext cx="1879600" cy="1879600"/>
          </a:xfrm>
          <a:prstGeom prst="rect">
            <a:avLst/>
          </a:prstGeom>
        </p:spPr>
      </p:pic>
      <p:pic>
        <p:nvPicPr>
          <p:cNvPr id="31" name="그림 30" descr="클립아트, 만화 영화, 그래픽, 그래픽 디자인이(가) 표시된 사진&#10;&#10;AI가 생성한 콘텐츠는 부정확할 수 있습니다.">
            <a:extLst>
              <a:ext uri="{FF2B5EF4-FFF2-40B4-BE49-F238E27FC236}">
                <a16:creationId xmlns:a16="http://schemas.microsoft.com/office/drawing/2014/main" id="{1D3D9F28-8F14-87F9-8939-EA98DE8C27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74900" y="2648560"/>
            <a:ext cx="1942795" cy="1942795"/>
          </a:xfrm>
          <a:prstGeom prst="rect">
            <a:avLst/>
          </a:prstGeom>
        </p:spPr>
      </p:pic>
      <p:pic>
        <p:nvPicPr>
          <p:cNvPr id="33" name="그림 32" descr="스크린샷, 그래픽, 원, 사각형이(가) 표시된 사진&#10;&#10;AI가 생성한 콘텐츠는 부정확할 수 있습니다.">
            <a:extLst>
              <a:ext uri="{FF2B5EF4-FFF2-40B4-BE49-F238E27FC236}">
                <a16:creationId xmlns:a16="http://schemas.microsoft.com/office/drawing/2014/main" id="{C22FE36F-A7D1-383C-4678-E176C3F2F02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05159" y="2602820"/>
            <a:ext cx="1892641" cy="18741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pic>
        <p:nvPicPr>
          <p:cNvPr id="4" name="Picture 4"/>
          <p:cNvPicPr>
            <a:picLocks noChangeAspect="1"/>
          </p:cNvPicPr>
          <p:nvPr/>
        </p:nvPicPr>
        <p:blipFill>
          <a:blip r:embed="rId5"/>
          <a:stretch>
            <a:fillRect/>
          </a:stretch>
        </p:blipFill>
        <p:spPr>
          <a:xfrm>
            <a:off x="7848600" y="5791200"/>
            <a:ext cx="914400" cy="457200"/>
          </a:xfrm>
          <a:prstGeom prst="rect">
            <a:avLst/>
          </a:prstGeom>
        </p:spPr>
      </p:pic>
      <p:pic>
        <p:nvPicPr>
          <p:cNvPr id="5" name="Picture 5"/>
          <p:cNvPicPr>
            <a:picLocks noChangeAspect="1"/>
          </p:cNvPicPr>
          <p:nvPr/>
        </p:nvPicPr>
        <p:blipFill>
          <a:blip r:embed="rId5"/>
          <a:stretch>
            <a:fillRect/>
          </a:stretch>
        </p:blipFill>
        <p:spPr>
          <a:xfrm>
            <a:off x="14147800" y="5791200"/>
            <a:ext cx="914400" cy="457200"/>
          </a:xfrm>
          <a:prstGeom prst="rect">
            <a:avLst/>
          </a:prstGeom>
        </p:spPr>
      </p:pic>
      <p:pic>
        <p:nvPicPr>
          <p:cNvPr id="6" name="Picture 6"/>
          <p:cNvPicPr>
            <a:picLocks noChangeAspect="1"/>
          </p:cNvPicPr>
          <p:nvPr/>
        </p:nvPicPr>
        <p:blipFill>
          <a:blip r:embed="rId6"/>
          <a:srcRect l="19968" t="-259988" b="-4"/>
          <a:stretch/>
        </p:blipFill>
        <p:spPr>
          <a:xfrm rot="-5400000">
            <a:off x="9870895" y="2339340"/>
            <a:ext cx="3130550" cy="45719"/>
          </a:xfrm>
          <a:prstGeom prst="rect">
            <a:avLst/>
          </a:prstGeom>
        </p:spPr>
      </p:pic>
      <p:pic>
        <p:nvPicPr>
          <p:cNvPr id="7" name="Picture 7"/>
          <p:cNvPicPr>
            <a:picLocks noChangeAspect="1"/>
          </p:cNvPicPr>
          <p:nvPr/>
        </p:nvPicPr>
        <p:blipFill>
          <a:blip r:embed="rId5"/>
          <a:stretch>
            <a:fillRect/>
          </a:stretch>
        </p:blipFill>
        <p:spPr>
          <a:xfrm>
            <a:off x="14147800" y="876300"/>
            <a:ext cx="914400" cy="457200"/>
          </a:xfrm>
          <a:prstGeom prst="rect">
            <a:avLst/>
          </a:prstGeom>
        </p:spPr>
      </p:pic>
      <p:pic>
        <p:nvPicPr>
          <p:cNvPr id="8" name="Picture 8"/>
          <p:cNvPicPr>
            <a:picLocks noChangeAspect="1"/>
          </p:cNvPicPr>
          <p:nvPr/>
        </p:nvPicPr>
        <p:blipFill>
          <a:blip r:embed="rId7"/>
          <a:srcRect t="-4" r="58182" b="-259988"/>
          <a:stretch/>
        </p:blipFill>
        <p:spPr>
          <a:xfrm>
            <a:off x="5181600" y="5143499"/>
            <a:ext cx="5045398" cy="45719"/>
          </a:xfrm>
          <a:prstGeom prst="rect">
            <a:avLst/>
          </a:prstGeom>
        </p:spPr>
      </p:pic>
      <p:pic>
        <p:nvPicPr>
          <p:cNvPr id="10" name="Picture 10"/>
          <p:cNvPicPr>
            <a:picLocks noChangeAspect="1"/>
          </p:cNvPicPr>
          <p:nvPr/>
        </p:nvPicPr>
        <p:blipFill>
          <a:blip r:embed="rId5"/>
          <a:stretch>
            <a:fillRect/>
          </a:stretch>
        </p:blipFill>
        <p:spPr>
          <a:xfrm>
            <a:off x="7848600" y="876300"/>
            <a:ext cx="914400" cy="457200"/>
          </a:xfrm>
          <a:prstGeom prst="rect">
            <a:avLst/>
          </a:prstGeom>
        </p:spPr>
      </p:pic>
      <p:sp>
        <p:nvSpPr>
          <p:cNvPr id="11" name="TextBox 11"/>
          <p:cNvSpPr txBox="1"/>
          <p:nvPr/>
        </p:nvSpPr>
        <p:spPr>
          <a:xfrm>
            <a:off x="6045200" y="1524000"/>
            <a:ext cx="4533900" cy="990600"/>
          </a:xfrm>
          <a:prstGeom prst="rect">
            <a:avLst/>
          </a:prstGeom>
        </p:spPr>
        <p:txBody>
          <a:bodyPr lIns="0" tIns="0" rIns="0" bIns="0" rtlCol="0" anchor="ctr"/>
          <a:lstStyle/>
          <a:p>
            <a:pPr lvl="0" algn="ctr">
              <a:lnSpc>
                <a:spcPct val="99600"/>
              </a:lnSpc>
            </a:pPr>
            <a:r>
              <a:rPr lang="ko-KR" altLang="en-US" sz="3000" dirty="0">
                <a:solidFill>
                  <a:srgbClr val="4C680F"/>
                </a:solidFill>
                <a:ea typeface="Pretendard ExtraBold"/>
              </a:rPr>
              <a:t>안다은</a:t>
            </a:r>
            <a:endParaRPr lang="ko-KR" sz="3000" b="0" i="0" u="none" strike="noStrike" dirty="0">
              <a:solidFill>
                <a:srgbClr val="4C680F"/>
              </a:solidFill>
              <a:ea typeface="Pretendard ExtraBold"/>
            </a:endParaRPr>
          </a:p>
        </p:txBody>
      </p:sp>
      <p:sp>
        <p:nvSpPr>
          <p:cNvPr id="14" name="TextBox 14"/>
          <p:cNvSpPr txBox="1"/>
          <p:nvPr/>
        </p:nvSpPr>
        <p:spPr>
          <a:xfrm>
            <a:off x="7978774" y="885825"/>
            <a:ext cx="647700" cy="457200"/>
          </a:xfrm>
          <a:prstGeom prst="rect">
            <a:avLst/>
          </a:prstGeom>
        </p:spPr>
        <p:txBody>
          <a:bodyPr lIns="0" tIns="0" rIns="0" bIns="0" rtlCol="0" anchor="ctr"/>
          <a:lstStyle/>
          <a:p>
            <a:pPr lvl="0" algn="ctr">
              <a:lnSpc>
                <a:spcPct val="99600"/>
              </a:lnSpc>
            </a:pPr>
            <a:r>
              <a:rPr lang="ko-KR" altLang="en-US" sz="2500" b="1" i="0" u="none" strike="noStrike" dirty="0">
                <a:solidFill>
                  <a:srgbClr val="4C680F"/>
                </a:solidFill>
                <a:latin typeface="Pretendard Regular" panose="020B0600000101010101" charset="-127"/>
                <a:ea typeface="Pretendard Regular" panose="020B0600000101010101" charset="-127"/>
              </a:rPr>
              <a:t>팀장</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15" name="TextBox 15"/>
          <p:cNvSpPr txBox="1"/>
          <p:nvPr/>
        </p:nvSpPr>
        <p:spPr>
          <a:xfrm>
            <a:off x="6052136" y="2362200"/>
            <a:ext cx="4521200" cy="1930400"/>
          </a:xfrm>
          <a:prstGeom prst="rect">
            <a:avLst/>
          </a:prstGeom>
        </p:spPr>
        <p:txBody>
          <a:bodyPr lIns="0" tIns="0" rIns="0" bIns="0" rtlCol="0" anchor="ctr"/>
          <a:lstStyle/>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프로젝트 문서 전략 및 관리 총괄</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로봇 팔 제어 및 동작 알고리즘 구현</a:t>
            </a:r>
            <a:endParaRPr lang="en-US" altLang="ko-KR" sz="2300" b="0" i="0" u="none" strike="noStrike" dirty="0">
              <a:solidFill>
                <a:srgbClr val="4C680F"/>
              </a:solidFill>
              <a:latin typeface="Pretendard Regular" panose="020B0600000101010101" charset="-127"/>
              <a:ea typeface="Pretendard Regular" panose="020B0600000101010101" charset="-127"/>
            </a:endParaRPr>
          </a:p>
        </p:txBody>
      </p:sp>
      <p:sp>
        <p:nvSpPr>
          <p:cNvPr id="16" name="TextBox 16"/>
          <p:cNvSpPr txBox="1"/>
          <p:nvPr/>
        </p:nvSpPr>
        <p:spPr>
          <a:xfrm>
            <a:off x="12331700" y="1524000"/>
            <a:ext cx="4533900" cy="990600"/>
          </a:xfrm>
          <a:prstGeom prst="rect">
            <a:avLst/>
          </a:prstGeom>
        </p:spPr>
        <p:txBody>
          <a:bodyPr lIns="0" tIns="0" rIns="0" bIns="0" rtlCol="0" anchor="ctr"/>
          <a:lstStyle/>
          <a:p>
            <a:pPr lvl="0" algn="ctr">
              <a:lnSpc>
                <a:spcPct val="99600"/>
              </a:lnSpc>
            </a:pPr>
            <a:r>
              <a:rPr lang="ko-KR" altLang="en-US" sz="3000" b="0" i="0" u="none" strike="noStrike" dirty="0" err="1">
                <a:solidFill>
                  <a:srgbClr val="4C680F"/>
                </a:solidFill>
                <a:ea typeface="Pretendard ExtraBold"/>
              </a:rPr>
              <a:t>백민우</a:t>
            </a:r>
            <a:endParaRPr lang="ko-KR" sz="3000" b="0" i="0" u="none" strike="noStrike" dirty="0">
              <a:solidFill>
                <a:srgbClr val="4C680F"/>
              </a:solidFill>
              <a:ea typeface="Pretendard ExtraBold"/>
            </a:endParaRPr>
          </a:p>
        </p:txBody>
      </p:sp>
      <p:sp>
        <p:nvSpPr>
          <p:cNvPr id="19" name="TextBox 19"/>
          <p:cNvSpPr txBox="1"/>
          <p:nvPr/>
        </p:nvSpPr>
        <p:spPr>
          <a:xfrm>
            <a:off x="6045200" y="6438900"/>
            <a:ext cx="4533900" cy="990600"/>
          </a:xfrm>
          <a:prstGeom prst="rect">
            <a:avLst/>
          </a:prstGeom>
        </p:spPr>
        <p:txBody>
          <a:bodyPr lIns="0" tIns="0" rIns="0" bIns="0" rtlCol="0" anchor="ctr"/>
          <a:lstStyle/>
          <a:p>
            <a:pPr lvl="0" algn="ctr">
              <a:lnSpc>
                <a:spcPct val="99600"/>
              </a:lnSpc>
            </a:pPr>
            <a:r>
              <a:rPr lang="ko-KR" altLang="en-US" sz="3000" b="0" i="0" u="none" strike="noStrike" dirty="0">
                <a:solidFill>
                  <a:srgbClr val="4C680F"/>
                </a:solidFill>
                <a:ea typeface="Pretendard ExtraBold"/>
              </a:rPr>
              <a:t>조민서</a:t>
            </a:r>
            <a:endParaRPr lang="ko-KR" sz="3000" b="0" i="0" u="none" strike="noStrike" dirty="0">
              <a:solidFill>
                <a:srgbClr val="4C680F"/>
              </a:solidFill>
              <a:ea typeface="Pretendard ExtraBold"/>
            </a:endParaRPr>
          </a:p>
        </p:txBody>
      </p:sp>
      <p:sp>
        <p:nvSpPr>
          <p:cNvPr id="22" name="TextBox 22"/>
          <p:cNvSpPr txBox="1"/>
          <p:nvPr/>
        </p:nvSpPr>
        <p:spPr>
          <a:xfrm>
            <a:off x="12344400" y="6438900"/>
            <a:ext cx="4533900" cy="990600"/>
          </a:xfrm>
          <a:prstGeom prst="rect">
            <a:avLst/>
          </a:prstGeom>
        </p:spPr>
        <p:txBody>
          <a:bodyPr lIns="0" tIns="0" rIns="0" bIns="0" rtlCol="0" anchor="ctr"/>
          <a:lstStyle/>
          <a:p>
            <a:pPr lvl="0" algn="ctr">
              <a:lnSpc>
                <a:spcPct val="99600"/>
              </a:lnSpc>
            </a:pPr>
            <a:r>
              <a:rPr lang="ko-KR" altLang="en-US" sz="3000" b="0" i="0" u="none" strike="noStrike" dirty="0">
                <a:solidFill>
                  <a:srgbClr val="4C680F"/>
                </a:solidFill>
                <a:ea typeface="Pretendard ExtraBold"/>
              </a:rPr>
              <a:t>박동현</a:t>
            </a:r>
            <a:endParaRPr lang="ko-KR" sz="3000" b="0" i="0" u="none" strike="noStrike" dirty="0">
              <a:solidFill>
                <a:srgbClr val="4C680F"/>
              </a:solidFill>
              <a:ea typeface="Pretendard ExtraBold"/>
            </a:endParaRPr>
          </a:p>
        </p:txBody>
      </p:sp>
      <p:sp>
        <p:nvSpPr>
          <p:cNvPr id="25" name="TextBox 12">
            <a:extLst>
              <a:ext uri="{FF2B5EF4-FFF2-40B4-BE49-F238E27FC236}">
                <a16:creationId xmlns:a16="http://schemas.microsoft.com/office/drawing/2014/main" id="{267662F3-3B30-D6D6-A34E-24E31C89C6C1}"/>
              </a:ext>
            </a:extLst>
          </p:cNvPr>
          <p:cNvSpPr txBox="1"/>
          <p:nvPr/>
        </p:nvSpPr>
        <p:spPr>
          <a:xfrm>
            <a:off x="647700" y="647700"/>
            <a:ext cx="3683000" cy="1244600"/>
          </a:xfrm>
          <a:prstGeom prst="rect">
            <a:avLst/>
          </a:prstGeom>
        </p:spPr>
        <p:txBody>
          <a:bodyPr lIns="0" tIns="0" rIns="0" bIns="0" rtlCol="0" anchor="ctr"/>
          <a:lstStyle/>
          <a:p>
            <a:pPr lvl="0" algn="l">
              <a:lnSpc>
                <a:spcPct val="99600"/>
              </a:lnSpc>
            </a:pPr>
            <a:r>
              <a:rPr lang="ko-KR" altLang="en-US" sz="7000" b="0" i="0" u="none" strike="noStrike" dirty="0" err="1">
                <a:solidFill>
                  <a:srgbClr val="4C680F"/>
                </a:solidFill>
                <a:ea typeface="Pretendard Black"/>
              </a:rPr>
              <a:t>팀구성</a:t>
            </a:r>
            <a:endParaRPr lang="ko-KR" sz="7000" b="0" i="0" u="none" strike="noStrike" dirty="0">
              <a:solidFill>
                <a:srgbClr val="4C680F"/>
              </a:solidFill>
              <a:ea typeface="Pretendard Black"/>
            </a:endParaRPr>
          </a:p>
        </p:txBody>
      </p:sp>
      <p:pic>
        <p:nvPicPr>
          <p:cNvPr id="27" name="Picture 10">
            <a:extLst>
              <a:ext uri="{FF2B5EF4-FFF2-40B4-BE49-F238E27FC236}">
                <a16:creationId xmlns:a16="http://schemas.microsoft.com/office/drawing/2014/main" id="{B287C6DA-50DE-3745-AE59-363E1212CE00}"/>
              </a:ext>
            </a:extLst>
          </p:cNvPr>
          <p:cNvPicPr>
            <a:picLocks noChangeAspect="1"/>
          </p:cNvPicPr>
          <p:nvPr/>
        </p:nvPicPr>
        <p:blipFill>
          <a:blip r:embed="rId5"/>
          <a:stretch>
            <a:fillRect/>
          </a:stretch>
        </p:blipFill>
        <p:spPr>
          <a:xfrm>
            <a:off x="14138274" y="876300"/>
            <a:ext cx="914400" cy="457200"/>
          </a:xfrm>
          <a:prstGeom prst="rect">
            <a:avLst/>
          </a:prstGeom>
        </p:spPr>
      </p:pic>
      <p:sp>
        <p:nvSpPr>
          <p:cNvPr id="28" name="TextBox 14">
            <a:extLst>
              <a:ext uri="{FF2B5EF4-FFF2-40B4-BE49-F238E27FC236}">
                <a16:creationId xmlns:a16="http://schemas.microsoft.com/office/drawing/2014/main" id="{E3512011-4E78-DF59-EE6A-CE077AD0CA24}"/>
              </a:ext>
            </a:extLst>
          </p:cNvPr>
          <p:cNvSpPr txBox="1"/>
          <p:nvPr/>
        </p:nvSpPr>
        <p:spPr>
          <a:xfrm>
            <a:off x="14268448" y="885825"/>
            <a:ext cx="647700" cy="457200"/>
          </a:xfrm>
          <a:prstGeom prst="rect">
            <a:avLst/>
          </a:prstGeom>
        </p:spPr>
        <p:txBody>
          <a:bodyPr lIns="0" tIns="0" rIns="0" bIns="0" rtlCol="0" anchor="ctr"/>
          <a:lstStyle/>
          <a:p>
            <a:pPr lvl="0" algn="ctr">
              <a:lnSpc>
                <a:spcPct val="99600"/>
              </a:lnSpc>
            </a:pPr>
            <a:r>
              <a:rPr lang="ko-KR" altLang="en-US" sz="2500" b="1" i="0" u="none" strike="noStrike" dirty="0">
                <a:solidFill>
                  <a:srgbClr val="4C680F"/>
                </a:solidFill>
                <a:latin typeface="Pretendard Regular" panose="020B0600000101010101" charset="-127"/>
                <a:ea typeface="Pretendard Regular" panose="020B0600000101010101" charset="-127"/>
              </a:rPr>
              <a:t>팀원</a:t>
            </a:r>
            <a:endParaRPr lang="en-US" sz="2500" b="1" i="0" u="none" strike="noStrike" dirty="0">
              <a:solidFill>
                <a:srgbClr val="4C680F"/>
              </a:solidFill>
              <a:latin typeface="Pretendard Regular" panose="020B0600000101010101" charset="-127"/>
              <a:ea typeface="Pretendard Regular" panose="020B0600000101010101" charset="-127"/>
            </a:endParaRPr>
          </a:p>
        </p:txBody>
      </p:sp>
      <p:pic>
        <p:nvPicPr>
          <p:cNvPr id="29" name="Picture 10">
            <a:extLst>
              <a:ext uri="{FF2B5EF4-FFF2-40B4-BE49-F238E27FC236}">
                <a16:creationId xmlns:a16="http://schemas.microsoft.com/office/drawing/2014/main" id="{D595D868-555C-DC6E-4036-F252542B3696}"/>
              </a:ext>
            </a:extLst>
          </p:cNvPr>
          <p:cNvPicPr>
            <a:picLocks noChangeAspect="1"/>
          </p:cNvPicPr>
          <p:nvPr/>
        </p:nvPicPr>
        <p:blipFill>
          <a:blip r:embed="rId5"/>
          <a:stretch>
            <a:fillRect/>
          </a:stretch>
        </p:blipFill>
        <p:spPr>
          <a:xfrm>
            <a:off x="7848600" y="5794375"/>
            <a:ext cx="914400" cy="457200"/>
          </a:xfrm>
          <a:prstGeom prst="rect">
            <a:avLst/>
          </a:prstGeom>
        </p:spPr>
      </p:pic>
      <p:sp>
        <p:nvSpPr>
          <p:cNvPr id="30" name="TextBox 14">
            <a:extLst>
              <a:ext uri="{FF2B5EF4-FFF2-40B4-BE49-F238E27FC236}">
                <a16:creationId xmlns:a16="http://schemas.microsoft.com/office/drawing/2014/main" id="{CD7D9F1E-6760-35D7-87ED-6BDAD5926EAC}"/>
              </a:ext>
            </a:extLst>
          </p:cNvPr>
          <p:cNvSpPr txBox="1"/>
          <p:nvPr/>
        </p:nvSpPr>
        <p:spPr>
          <a:xfrm>
            <a:off x="7978774" y="5803900"/>
            <a:ext cx="647700" cy="457200"/>
          </a:xfrm>
          <a:prstGeom prst="rect">
            <a:avLst/>
          </a:prstGeom>
        </p:spPr>
        <p:txBody>
          <a:bodyPr lIns="0" tIns="0" rIns="0" bIns="0" rtlCol="0" anchor="ctr"/>
          <a:lstStyle/>
          <a:p>
            <a:pPr lvl="0" algn="ctr">
              <a:lnSpc>
                <a:spcPct val="99600"/>
              </a:lnSpc>
            </a:pPr>
            <a:r>
              <a:rPr lang="ko-KR" altLang="en-US" sz="2500" b="1" i="0" u="none" strike="noStrike" dirty="0">
                <a:solidFill>
                  <a:srgbClr val="4C680F"/>
                </a:solidFill>
                <a:latin typeface="Pretendard Regular" panose="020B0600000101010101" charset="-127"/>
                <a:ea typeface="Pretendard Regular" panose="020B0600000101010101" charset="-127"/>
              </a:rPr>
              <a:t>팀원</a:t>
            </a:r>
            <a:endParaRPr lang="en-US" sz="2500" b="1" i="0" u="none" strike="noStrike" dirty="0">
              <a:solidFill>
                <a:srgbClr val="4C680F"/>
              </a:solidFill>
              <a:latin typeface="Pretendard Regular" panose="020B0600000101010101" charset="-127"/>
              <a:ea typeface="Pretendard Regular" panose="020B0600000101010101" charset="-127"/>
            </a:endParaRPr>
          </a:p>
        </p:txBody>
      </p:sp>
      <p:pic>
        <p:nvPicPr>
          <p:cNvPr id="31" name="Picture 10">
            <a:extLst>
              <a:ext uri="{FF2B5EF4-FFF2-40B4-BE49-F238E27FC236}">
                <a16:creationId xmlns:a16="http://schemas.microsoft.com/office/drawing/2014/main" id="{6BD48D76-C145-5BF4-B1F6-14FEF009C865}"/>
              </a:ext>
            </a:extLst>
          </p:cNvPr>
          <p:cNvPicPr>
            <a:picLocks noChangeAspect="1"/>
          </p:cNvPicPr>
          <p:nvPr/>
        </p:nvPicPr>
        <p:blipFill>
          <a:blip r:embed="rId5"/>
          <a:stretch>
            <a:fillRect/>
          </a:stretch>
        </p:blipFill>
        <p:spPr>
          <a:xfrm>
            <a:off x="14138274" y="5791200"/>
            <a:ext cx="914400" cy="457200"/>
          </a:xfrm>
          <a:prstGeom prst="rect">
            <a:avLst/>
          </a:prstGeom>
        </p:spPr>
      </p:pic>
      <p:sp>
        <p:nvSpPr>
          <p:cNvPr id="32" name="TextBox 14">
            <a:extLst>
              <a:ext uri="{FF2B5EF4-FFF2-40B4-BE49-F238E27FC236}">
                <a16:creationId xmlns:a16="http://schemas.microsoft.com/office/drawing/2014/main" id="{3D2E0BCE-2700-6E08-9E68-7C739159D0D6}"/>
              </a:ext>
            </a:extLst>
          </p:cNvPr>
          <p:cNvSpPr txBox="1"/>
          <p:nvPr/>
        </p:nvSpPr>
        <p:spPr>
          <a:xfrm>
            <a:off x="14268448" y="5800725"/>
            <a:ext cx="647700" cy="457200"/>
          </a:xfrm>
          <a:prstGeom prst="rect">
            <a:avLst/>
          </a:prstGeom>
        </p:spPr>
        <p:txBody>
          <a:bodyPr lIns="0" tIns="0" rIns="0" bIns="0" rtlCol="0" anchor="ctr"/>
          <a:lstStyle/>
          <a:p>
            <a:pPr lvl="0" algn="ctr">
              <a:lnSpc>
                <a:spcPct val="99600"/>
              </a:lnSpc>
            </a:pPr>
            <a:r>
              <a:rPr lang="ko-KR" altLang="en-US" sz="2500" b="1" i="0" u="none" strike="noStrike" dirty="0">
                <a:solidFill>
                  <a:srgbClr val="4C680F"/>
                </a:solidFill>
                <a:latin typeface="Pretendard Regular" panose="020B0600000101010101" charset="-127"/>
                <a:ea typeface="Pretendard Regular" panose="020B0600000101010101" charset="-127"/>
              </a:rPr>
              <a:t>팀원</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33" name="TextBox 15">
            <a:extLst>
              <a:ext uri="{FF2B5EF4-FFF2-40B4-BE49-F238E27FC236}">
                <a16:creationId xmlns:a16="http://schemas.microsoft.com/office/drawing/2014/main" id="{2E8F64C9-B332-AB6C-1347-E4E4D1D7B457}"/>
              </a:ext>
            </a:extLst>
          </p:cNvPr>
          <p:cNvSpPr txBox="1"/>
          <p:nvPr/>
        </p:nvSpPr>
        <p:spPr>
          <a:xfrm>
            <a:off x="12401672" y="2362200"/>
            <a:ext cx="4521200" cy="1930400"/>
          </a:xfrm>
          <a:prstGeom prst="rect">
            <a:avLst/>
          </a:prstGeom>
        </p:spPr>
        <p:txBody>
          <a:bodyPr lIns="0" tIns="0" rIns="0" bIns="0" rtlCol="0" anchor="ctr"/>
          <a:lstStyle/>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데이터셋 구축 및 </a:t>
            </a:r>
            <a:r>
              <a:rPr lang="ko-KR" altLang="en-US" sz="2300" b="0" i="0" u="none" strike="noStrike" dirty="0" err="1">
                <a:solidFill>
                  <a:srgbClr val="4C680F"/>
                </a:solidFill>
                <a:latin typeface="Pretendard Regular" panose="020B0600000101010101" charset="-127"/>
                <a:ea typeface="Pretendard Regular" panose="020B0600000101010101" charset="-127"/>
              </a:rPr>
              <a:t>전처리</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수확 대상 딸기 분류</a:t>
            </a:r>
            <a:r>
              <a:rPr lang="en-US" altLang="ko-KR" sz="2300" dirty="0">
                <a:solidFill>
                  <a:srgbClr val="4C680F"/>
                </a:solidFill>
                <a:latin typeface="Pretendard Regular" panose="020B0600000101010101" charset="-127"/>
                <a:ea typeface="Pretendard Regular" panose="020B0600000101010101" charset="-127"/>
              </a:rPr>
              <a:t> </a:t>
            </a:r>
            <a:r>
              <a:rPr lang="ko-KR" altLang="en-US" sz="2300" dirty="0">
                <a:solidFill>
                  <a:srgbClr val="4C680F"/>
                </a:solidFill>
                <a:latin typeface="Pretendard Regular" panose="020B0600000101010101" charset="-127"/>
                <a:ea typeface="Pretendard Regular" panose="020B0600000101010101" charset="-127"/>
              </a:rPr>
              <a:t>알고리즘 개발</a:t>
            </a:r>
            <a:endParaRPr lang="en-US" sz="2300" b="0" i="0" u="none" strike="noStrike" dirty="0">
              <a:solidFill>
                <a:srgbClr val="4C680F"/>
              </a:solidFill>
              <a:latin typeface="Pretendard Regular" panose="020B0600000101010101" charset="-127"/>
              <a:ea typeface="Pretendard Regular" panose="020B0600000101010101" charset="-127"/>
            </a:endParaRPr>
          </a:p>
        </p:txBody>
      </p:sp>
      <p:sp>
        <p:nvSpPr>
          <p:cNvPr id="34" name="TextBox 15">
            <a:extLst>
              <a:ext uri="{FF2B5EF4-FFF2-40B4-BE49-F238E27FC236}">
                <a16:creationId xmlns:a16="http://schemas.microsoft.com/office/drawing/2014/main" id="{F7A15595-587F-7EC4-B176-EDA650289B40}"/>
              </a:ext>
            </a:extLst>
          </p:cNvPr>
          <p:cNvSpPr txBox="1"/>
          <p:nvPr/>
        </p:nvSpPr>
        <p:spPr>
          <a:xfrm>
            <a:off x="6045200" y="7429500"/>
            <a:ext cx="5321056" cy="1930400"/>
          </a:xfrm>
          <a:prstGeom prst="rect">
            <a:avLst/>
          </a:prstGeom>
        </p:spPr>
        <p:txBody>
          <a:bodyPr lIns="0" tIns="0" rIns="0" bIns="0" rtlCol="0" anchor="ctr"/>
          <a:lstStyle/>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딸기 인식 및 위치 파악</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dirty="0">
                <a:solidFill>
                  <a:srgbClr val="4C680F"/>
                </a:solidFill>
                <a:latin typeface="Pretendard Regular" panose="020B0600000101010101" charset="-127"/>
                <a:ea typeface="Pretendard Regular" panose="020B0600000101010101" charset="-127"/>
              </a:rPr>
              <a:t>로봇 팔 제어 및 동작 알고리즘 구현</a:t>
            </a:r>
            <a:endParaRPr lang="en-US" altLang="ko-KR" sz="2300" dirty="0">
              <a:solidFill>
                <a:srgbClr val="4C680F"/>
              </a:solidFill>
              <a:latin typeface="Pretendard Regular" panose="020B0600000101010101" charset="-127"/>
              <a:ea typeface="Pretendard Regular" panose="020B0600000101010101" charset="-127"/>
            </a:endParaRPr>
          </a:p>
        </p:txBody>
      </p:sp>
      <p:sp>
        <p:nvSpPr>
          <p:cNvPr id="35" name="TextBox 15">
            <a:extLst>
              <a:ext uri="{FF2B5EF4-FFF2-40B4-BE49-F238E27FC236}">
                <a16:creationId xmlns:a16="http://schemas.microsoft.com/office/drawing/2014/main" id="{CB83B0B7-34EB-CF28-D6DB-299C42C33E53}"/>
              </a:ext>
            </a:extLst>
          </p:cNvPr>
          <p:cNvSpPr txBox="1"/>
          <p:nvPr/>
        </p:nvSpPr>
        <p:spPr>
          <a:xfrm>
            <a:off x="12401672" y="7419438"/>
            <a:ext cx="5321056" cy="1930400"/>
          </a:xfrm>
          <a:prstGeom prst="rect">
            <a:avLst/>
          </a:prstGeom>
        </p:spPr>
        <p:txBody>
          <a:bodyPr lIns="0" tIns="0" rIns="0" bIns="0" rtlCol="0" anchor="ctr"/>
          <a:lstStyle/>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데이터셋 구축 및 </a:t>
            </a:r>
            <a:r>
              <a:rPr lang="ko-KR" altLang="en-US" sz="2300" b="0" i="0" u="none" strike="noStrike" dirty="0" err="1">
                <a:solidFill>
                  <a:srgbClr val="4C680F"/>
                </a:solidFill>
                <a:latin typeface="Pretendard Regular" panose="020B0600000101010101" charset="-127"/>
                <a:ea typeface="Pretendard Regular" panose="020B0600000101010101" charset="-127"/>
              </a:rPr>
              <a:t>전처리</a:t>
            </a:r>
            <a:endParaRPr lang="en-US" altLang="ko-KR" sz="2300" b="0" i="0" u="none" strike="noStrike" dirty="0">
              <a:solidFill>
                <a:srgbClr val="4C680F"/>
              </a:solidFill>
              <a:latin typeface="Pretendard Regular" panose="020B0600000101010101" charset="-127"/>
              <a:ea typeface="Pretendard Regular" panose="020B0600000101010101" charset="-127"/>
            </a:endParaRPr>
          </a:p>
          <a:p>
            <a:pPr marL="457200" lvl="0" indent="-457200">
              <a:lnSpc>
                <a:spcPct val="116199"/>
              </a:lnSpc>
              <a:buAutoNum type="arabicPeriod"/>
            </a:pPr>
            <a:r>
              <a:rPr lang="ko-KR" altLang="en-US" sz="2300" b="0" i="0" u="none" strike="noStrike" dirty="0">
                <a:solidFill>
                  <a:srgbClr val="4C680F"/>
                </a:solidFill>
                <a:latin typeface="Pretendard Regular" panose="020B0600000101010101" charset="-127"/>
                <a:ea typeface="Pretendard Regular" panose="020B0600000101010101" charset="-127"/>
              </a:rPr>
              <a:t>수확 대상 딸기 분류 알고리즘 개발</a:t>
            </a:r>
            <a:endParaRPr lang="en-US" sz="2300" b="0" i="0" u="none" strike="noStrike" dirty="0">
              <a:solidFill>
                <a:srgbClr val="4C680F"/>
              </a:solidFill>
              <a:latin typeface="Pretendard Regular" panose="020B0600000101010101" charset="-127"/>
              <a:ea typeface="Pretendard Regular" panose="020B0600000101010101" charset="-127"/>
            </a:endParaRPr>
          </a:p>
        </p:txBody>
      </p:sp>
      <p:pic>
        <p:nvPicPr>
          <p:cNvPr id="37" name="그림 36" descr="블랙, 어둠이(가) 표시된 사진&#10;&#10;AI가 생성한 콘텐츠는 부정확할 수 있습니다.">
            <a:extLst>
              <a:ext uri="{FF2B5EF4-FFF2-40B4-BE49-F238E27FC236}">
                <a16:creationId xmlns:a16="http://schemas.microsoft.com/office/drawing/2014/main" id="{18815BBE-CE2D-B619-6BFB-4F8E704D5C4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98175" y="4086274"/>
            <a:ext cx="2114450" cy="2114450"/>
          </a:xfrm>
          <a:prstGeom prst="rect">
            <a:avLst/>
          </a:prstGeom>
        </p:spPr>
      </p:pic>
      <p:pic>
        <p:nvPicPr>
          <p:cNvPr id="38" name="Picture 8">
            <a:extLst>
              <a:ext uri="{FF2B5EF4-FFF2-40B4-BE49-F238E27FC236}">
                <a16:creationId xmlns:a16="http://schemas.microsoft.com/office/drawing/2014/main" id="{1C276071-5AB2-BD48-4977-D1FD285786EA}"/>
              </a:ext>
            </a:extLst>
          </p:cNvPr>
          <p:cNvPicPr>
            <a:picLocks noChangeAspect="1"/>
          </p:cNvPicPr>
          <p:nvPr/>
        </p:nvPicPr>
        <p:blipFill>
          <a:blip r:embed="rId7"/>
          <a:srcRect t="-4" r="58182" b="-259988"/>
          <a:stretch/>
        </p:blipFill>
        <p:spPr>
          <a:xfrm>
            <a:off x="12539501" y="5143499"/>
            <a:ext cx="5045398" cy="45719"/>
          </a:xfrm>
          <a:prstGeom prst="rect">
            <a:avLst/>
          </a:prstGeom>
        </p:spPr>
      </p:pic>
      <p:pic>
        <p:nvPicPr>
          <p:cNvPr id="39" name="Picture 6">
            <a:extLst>
              <a:ext uri="{FF2B5EF4-FFF2-40B4-BE49-F238E27FC236}">
                <a16:creationId xmlns:a16="http://schemas.microsoft.com/office/drawing/2014/main" id="{7E153CB0-FD49-0DA6-6038-550BAD59A91A}"/>
              </a:ext>
            </a:extLst>
          </p:cNvPr>
          <p:cNvPicPr>
            <a:picLocks noChangeAspect="1"/>
          </p:cNvPicPr>
          <p:nvPr/>
        </p:nvPicPr>
        <p:blipFill>
          <a:blip r:embed="rId6"/>
          <a:srcRect l="19968" t="-259988" b="-4"/>
          <a:stretch/>
        </p:blipFill>
        <p:spPr>
          <a:xfrm rot="16200000">
            <a:off x="9857961" y="7851139"/>
            <a:ext cx="3130550" cy="4571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0BE91813-44B8-FEF2-0BD0-79EA2DCDE4F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21770DC7-8C1D-6E32-2A9A-4DAB6A794D94}"/>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C8BB5699-BE53-43B7-1D1D-D62D15B78881}"/>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25" name="TextBox 12">
            <a:extLst>
              <a:ext uri="{FF2B5EF4-FFF2-40B4-BE49-F238E27FC236}">
                <a16:creationId xmlns:a16="http://schemas.microsoft.com/office/drawing/2014/main" id="{B7998CDC-6860-DFC0-F3D5-82B2B5BE18B6}"/>
              </a:ext>
            </a:extLst>
          </p:cNvPr>
          <p:cNvSpPr txBox="1"/>
          <p:nvPr/>
        </p:nvSpPr>
        <p:spPr>
          <a:xfrm>
            <a:off x="647700" y="647700"/>
            <a:ext cx="3683000" cy="1244600"/>
          </a:xfrm>
          <a:prstGeom prst="rect">
            <a:avLst/>
          </a:prstGeom>
        </p:spPr>
        <p:txBody>
          <a:bodyPr lIns="0" tIns="0" rIns="0" bIns="0" rtlCol="0" anchor="ctr"/>
          <a:lstStyle/>
          <a:p>
            <a:pPr lvl="0" algn="l">
              <a:lnSpc>
                <a:spcPct val="99600"/>
              </a:lnSpc>
            </a:pPr>
            <a:r>
              <a:rPr lang="ko-KR" altLang="en-US" sz="7000" dirty="0">
                <a:solidFill>
                  <a:srgbClr val="4C680F"/>
                </a:solidFill>
                <a:ea typeface="Pretendard Black"/>
              </a:rPr>
              <a:t>참고문헌</a:t>
            </a:r>
            <a:endParaRPr lang="ko-KR" sz="7000" b="0" i="0" u="none" strike="noStrike" dirty="0">
              <a:solidFill>
                <a:srgbClr val="4C680F"/>
              </a:solidFill>
              <a:ea typeface="Pretendard Black"/>
            </a:endParaRPr>
          </a:p>
        </p:txBody>
      </p:sp>
      <p:sp>
        <p:nvSpPr>
          <p:cNvPr id="17" name="TextBox 16">
            <a:extLst>
              <a:ext uri="{FF2B5EF4-FFF2-40B4-BE49-F238E27FC236}">
                <a16:creationId xmlns:a16="http://schemas.microsoft.com/office/drawing/2014/main" id="{A0E7A602-B1CB-3ADB-8FA4-F3A64F6A33A5}"/>
              </a:ext>
            </a:extLst>
          </p:cNvPr>
          <p:cNvSpPr txBox="1"/>
          <p:nvPr/>
        </p:nvSpPr>
        <p:spPr>
          <a:xfrm>
            <a:off x="4953000" y="3162300"/>
            <a:ext cx="13487400" cy="3139321"/>
          </a:xfrm>
          <a:prstGeom prst="rect">
            <a:avLst/>
          </a:prstGeom>
          <a:noFill/>
        </p:spPr>
        <p:txBody>
          <a:bodyPr wrap="square">
            <a:spAutoFit/>
          </a:bodyPr>
          <a:lstStyle/>
          <a:p>
            <a:r>
              <a:rPr lang="en-US" altLang="ko-KR" dirty="0">
                <a:latin typeface="Pretendard ExtraBold" panose="02000903000000020004" pitchFamily="50" charset="-127"/>
                <a:ea typeface="Pretendard ExtraBold" panose="02000903000000020004" pitchFamily="50" charset="-127"/>
                <a:cs typeface="Pretendard ExtraBold" panose="02000903000000020004" pitchFamily="50" charset="-127"/>
              </a:rPr>
              <a:t>[1] Wang, D., Wang, X., Chen, Y., Wu, Y., &amp;Zhang, X. (2023). Strawberry ripeness classification method in facility environment based on red color ratio of fruit rind. Computers and Electronics in Agriculture, 214, 108313. </a:t>
            </a:r>
          </a:p>
          <a:p>
            <a:endParaRPr lang="en-US" altLang="ko-KR"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a:p>
            <a:r>
              <a:rPr lang="en-US" altLang="ko-KR" dirty="0">
                <a:latin typeface="Pretendard ExtraBold" panose="02000903000000020004" pitchFamily="50" charset="-127"/>
                <a:ea typeface="Pretendard ExtraBold" panose="02000903000000020004" pitchFamily="50" charset="-127"/>
                <a:cs typeface="Pretendard ExtraBold" panose="02000903000000020004" pitchFamily="50" charset="-127"/>
              </a:rPr>
              <a:t>[2] Perez-Borrero, I., Marin-Santos, D., </a:t>
            </a:r>
            <a:r>
              <a:rPr lang="en-US" altLang="ko-KR" dirty="0" err="1">
                <a:latin typeface="Pretendard ExtraBold" panose="02000903000000020004" pitchFamily="50" charset="-127"/>
                <a:ea typeface="Pretendard ExtraBold" panose="02000903000000020004" pitchFamily="50" charset="-127"/>
                <a:cs typeface="Pretendard ExtraBold" panose="02000903000000020004" pitchFamily="50" charset="-127"/>
              </a:rPr>
              <a:t>Gegundez</a:t>
            </a:r>
            <a:r>
              <a:rPr lang="en-US" altLang="ko-KR" dirty="0">
                <a:latin typeface="Pretendard ExtraBold" panose="02000903000000020004" pitchFamily="50" charset="-127"/>
                <a:ea typeface="Pretendard ExtraBold" panose="02000903000000020004" pitchFamily="50" charset="-127"/>
                <a:cs typeface="Pretendard ExtraBold" panose="02000903000000020004" pitchFamily="50" charset="-127"/>
              </a:rPr>
              <a:t>-Arias, M. E., &amp;Cortes-</a:t>
            </a:r>
            <a:r>
              <a:rPr lang="en-US" altLang="ko-KR" dirty="0" err="1">
                <a:latin typeface="Pretendard ExtraBold" panose="02000903000000020004" pitchFamily="50" charset="-127"/>
                <a:ea typeface="Pretendard ExtraBold" panose="02000903000000020004" pitchFamily="50" charset="-127"/>
                <a:cs typeface="Pretendard ExtraBold" panose="02000903000000020004" pitchFamily="50" charset="-127"/>
              </a:rPr>
              <a:t>Ancos</a:t>
            </a:r>
            <a:r>
              <a:rPr lang="en-US" altLang="ko-KR" dirty="0">
                <a:latin typeface="Pretendard ExtraBold" panose="02000903000000020004" pitchFamily="50" charset="-127"/>
                <a:ea typeface="Pretendard ExtraBold" panose="02000903000000020004" pitchFamily="50" charset="-127"/>
                <a:cs typeface="Pretendard ExtraBold" panose="02000903000000020004" pitchFamily="50" charset="-127"/>
              </a:rPr>
              <a:t>, E. (2020). A fast and accurate deep learning method for strawberry instance segmentation. Computers and Electronics in Agriculture, 178, 105736.</a:t>
            </a:r>
          </a:p>
          <a:p>
            <a:endParaRPr lang="en-US" altLang="ko-KR"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a:p>
            <a:r>
              <a:rPr lang="en-US" altLang="ko-KR" dirty="0">
                <a:latin typeface="Pretendard ExtraBold" panose="02000903000000020004" pitchFamily="50" charset="-127"/>
                <a:ea typeface="Pretendard ExtraBold" panose="02000903000000020004" pitchFamily="50" charset="-127"/>
                <a:cs typeface="Pretendard ExtraBold" panose="02000903000000020004" pitchFamily="50" charset="-127"/>
              </a:rPr>
              <a:t>[3] Li, J., Tang, Y., Zou, X., Lin, G., &amp;Wang, H. (2020). Detection of fruit-bearing branches and localization of litchi clusters for vision-based harvesting robots. IEEE Access, 8, 117746-117758. </a:t>
            </a:r>
          </a:p>
          <a:p>
            <a:endParaRPr lang="en-US" altLang="ko-KR"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a:p>
            <a:r>
              <a:rPr lang="en-US" altLang="ko-KR" dirty="0">
                <a:latin typeface="Pretendard ExtraBold" panose="02000903000000020004" pitchFamily="50" charset="-127"/>
                <a:ea typeface="Pretendard ExtraBold" panose="02000903000000020004" pitchFamily="50" charset="-127"/>
                <a:cs typeface="Pretendard ExtraBold" panose="02000903000000020004" pitchFamily="50" charset="-127"/>
              </a:rPr>
              <a:t>[4] Xiong, Y., Peng, C., Grimstad, L., From, P. J., &amp;Isler, V. (2019). Development and field evaluation of a strawberry harvesting robot with a cable-driven gripper. Computers and Electronics in Agriculture, 157, 392-402.</a:t>
            </a:r>
            <a:endParaRPr lang="ko-KR" altLang="en-US" dirty="0">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Tree>
    <p:extLst>
      <p:ext uri="{BB962C8B-B14F-4D97-AF65-F5344CB8AC3E}">
        <p14:creationId xmlns:p14="http://schemas.microsoft.com/office/powerpoint/2010/main" val="3083716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3"/>
          <p:cNvPicPr>
            <a:picLocks noChangeAspect="1"/>
          </p:cNvPicPr>
          <p:nvPr/>
        </p:nvPicPr>
        <p:blipFill>
          <a:blip r:embed="rId2"/>
          <a:stretch>
            <a:fillRect/>
          </a:stretch>
        </p:blipFill>
        <p:spPr>
          <a:xfrm>
            <a:off x="4445000" y="0"/>
            <a:ext cx="13843000" cy="4406900"/>
          </a:xfrm>
          <a:prstGeom prst="rect">
            <a:avLst/>
          </a:prstGeom>
        </p:spPr>
      </p:pic>
      <p:sp>
        <p:nvSpPr>
          <p:cNvPr id="4" name="TextBox 4"/>
          <p:cNvSpPr txBox="1"/>
          <p:nvPr/>
        </p:nvSpPr>
        <p:spPr>
          <a:xfrm>
            <a:off x="4953000" y="552450"/>
            <a:ext cx="13525500" cy="2324100"/>
          </a:xfrm>
          <a:prstGeom prst="rect">
            <a:avLst/>
          </a:prstGeom>
        </p:spPr>
        <p:txBody>
          <a:bodyPr lIns="0" tIns="0" rIns="0" bIns="0" rtlCol="0" anchor="ctr"/>
          <a:lstStyle/>
          <a:p>
            <a:pPr lvl="0" algn="l">
              <a:lnSpc>
                <a:spcPct val="99600"/>
              </a:lnSpc>
            </a:pPr>
            <a:r>
              <a:rPr lang="ko-KR" altLang="en-US" sz="70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딥러닝 기반 딸기 숙성도 분류 </a:t>
            </a:r>
            <a:endParaRPr lang="en-US" altLang="ko-KR" sz="70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99600"/>
              </a:lnSpc>
            </a:pPr>
            <a:r>
              <a:rPr lang="ko-KR" altLang="en-US" sz="70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로봇 팔을 활용한 수확 자동화</a:t>
            </a:r>
            <a:endParaRPr lang="ko-KR" altLang="ko-KR" sz="7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6" name="TextBox 6"/>
          <p:cNvSpPr txBox="1"/>
          <p:nvPr/>
        </p:nvSpPr>
        <p:spPr>
          <a:xfrm>
            <a:off x="6438900" y="5372100"/>
            <a:ext cx="46863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1. </a:t>
            </a:r>
            <a:r>
              <a:rPr lang="ko-KR" sz="3000" b="0" i="0" u="none" strike="noStrike" dirty="0">
                <a:solidFill>
                  <a:srgbClr val="4C680F"/>
                </a:solidFill>
                <a:ea typeface="Pretendard ExtraBold"/>
              </a:rPr>
              <a:t>프로젝트</a:t>
            </a:r>
            <a:r>
              <a:rPr lang="en-US" sz="3000" b="0" i="0" u="none" strike="noStrike" dirty="0">
                <a:solidFill>
                  <a:srgbClr val="4C680F"/>
                </a:solidFill>
                <a:latin typeface="Pretendard ExtraBold"/>
              </a:rPr>
              <a:t> </a:t>
            </a:r>
            <a:r>
              <a:rPr lang="ko-KR" altLang="en-US" sz="3000" dirty="0">
                <a:solidFill>
                  <a:srgbClr val="4C680F"/>
                </a:solidFill>
                <a:latin typeface="Pretendard ExtraBold"/>
                <a:ea typeface="Pretendard ExtraBold"/>
              </a:rPr>
              <a:t>배경</a:t>
            </a:r>
            <a:endParaRPr lang="ko-KR" sz="3000" b="0" i="0" u="none" strike="noStrike" dirty="0">
              <a:solidFill>
                <a:srgbClr val="4C680F"/>
              </a:solidFill>
              <a:ea typeface="Pretendard ExtraBold"/>
            </a:endParaRPr>
          </a:p>
        </p:txBody>
      </p:sp>
      <p:sp>
        <p:nvSpPr>
          <p:cNvPr id="9" name="TextBox 9"/>
          <p:cNvSpPr txBox="1"/>
          <p:nvPr/>
        </p:nvSpPr>
        <p:spPr>
          <a:xfrm>
            <a:off x="6438900" y="8521700"/>
            <a:ext cx="2692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3. </a:t>
            </a:r>
            <a:r>
              <a:rPr lang="ko-KR" altLang="en-US" sz="3000" b="0" i="0" u="none" strike="noStrike" dirty="0">
                <a:solidFill>
                  <a:srgbClr val="4C680F"/>
                </a:solidFill>
                <a:latin typeface="Pretendard ExtraBold"/>
                <a:ea typeface="Pretendard ExtraBold"/>
              </a:rPr>
              <a:t>프로젝트 </a:t>
            </a:r>
            <a:r>
              <a:rPr lang="ko-KR" altLang="en-US" sz="3000" dirty="0">
                <a:solidFill>
                  <a:srgbClr val="4C680F"/>
                </a:solidFill>
                <a:latin typeface="Pretendard ExtraBold"/>
                <a:ea typeface="Pretendard ExtraBold"/>
              </a:rPr>
              <a:t>내용</a:t>
            </a:r>
            <a:endParaRPr lang="ko-KR" sz="3000" b="0" i="0" u="none" strike="noStrike" dirty="0">
              <a:solidFill>
                <a:srgbClr val="4C680F"/>
              </a:solidFill>
              <a:ea typeface="Pretendard ExtraBold"/>
            </a:endParaRPr>
          </a:p>
        </p:txBody>
      </p:sp>
      <p:sp>
        <p:nvSpPr>
          <p:cNvPr id="11" name="TextBox 11"/>
          <p:cNvSpPr txBox="1"/>
          <p:nvPr/>
        </p:nvSpPr>
        <p:spPr>
          <a:xfrm>
            <a:off x="12115800" y="6946900"/>
            <a:ext cx="29718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5. </a:t>
            </a:r>
            <a:r>
              <a:rPr lang="ko-KR" altLang="en-US" sz="3000" dirty="0">
                <a:solidFill>
                  <a:srgbClr val="4C680F"/>
                </a:solidFill>
                <a:latin typeface="Pretendard ExtraBold"/>
                <a:ea typeface="Pretendard ExtraBold"/>
              </a:rPr>
              <a:t>추진전략</a:t>
            </a:r>
            <a:endParaRPr lang="ko-KR" sz="3000" b="0" i="0" u="none" strike="noStrike" dirty="0">
              <a:solidFill>
                <a:srgbClr val="4C680F"/>
              </a:solidFill>
              <a:ea typeface="Pretendard ExtraBold"/>
            </a:endParaRPr>
          </a:p>
        </p:txBody>
      </p:sp>
      <p:sp>
        <p:nvSpPr>
          <p:cNvPr id="13" name="TextBox 13"/>
          <p:cNvSpPr txBox="1"/>
          <p:nvPr/>
        </p:nvSpPr>
        <p:spPr>
          <a:xfrm>
            <a:off x="6438900" y="6946900"/>
            <a:ext cx="33274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2. </a:t>
            </a:r>
            <a:r>
              <a:rPr lang="ko-KR" sz="3000" b="0" i="0" u="none" strike="noStrike" dirty="0">
                <a:solidFill>
                  <a:srgbClr val="4C680F"/>
                </a:solidFill>
                <a:ea typeface="Pretendard ExtraBold"/>
              </a:rPr>
              <a:t>프로젝트</a:t>
            </a:r>
            <a:r>
              <a:rPr lang="en-US" altLang="ko-KR" sz="3000" b="0" i="0" u="none" strike="noStrike" dirty="0">
                <a:solidFill>
                  <a:srgbClr val="4C680F"/>
                </a:solidFill>
                <a:ea typeface="Pretendard ExtraBold"/>
              </a:rPr>
              <a:t> </a:t>
            </a:r>
            <a:r>
              <a:rPr lang="ko-KR" altLang="en-US" sz="3000" dirty="0">
                <a:solidFill>
                  <a:srgbClr val="4C680F"/>
                </a:solidFill>
                <a:ea typeface="Pretendard ExtraBold"/>
              </a:rPr>
              <a:t>필요성</a:t>
            </a:r>
            <a:r>
              <a:rPr lang="en-US" sz="3000" b="0" i="0" u="none" strike="noStrike" dirty="0">
                <a:solidFill>
                  <a:srgbClr val="4C680F"/>
                </a:solidFill>
                <a:latin typeface="Pretendard ExtraBold"/>
              </a:rPr>
              <a:t> </a:t>
            </a:r>
            <a:endParaRPr lang="ko-KR" sz="3000" b="0" i="0" u="none" strike="noStrike" dirty="0">
              <a:solidFill>
                <a:srgbClr val="4C680F"/>
              </a:solidFill>
              <a:ea typeface="Pretendard ExtraBold"/>
            </a:endParaRPr>
          </a:p>
        </p:txBody>
      </p:sp>
      <p:sp>
        <p:nvSpPr>
          <p:cNvPr id="15" name="TextBox 15"/>
          <p:cNvSpPr txBox="1"/>
          <p:nvPr/>
        </p:nvSpPr>
        <p:spPr>
          <a:xfrm>
            <a:off x="12115800" y="5372100"/>
            <a:ext cx="36576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4. </a:t>
            </a:r>
            <a:r>
              <a:rPr lang="ko-KR" sz="3000" b="0" i="0" u="none" strike="noStrike" dirty="0">
                <a:solidFill>
                  <a:srgbClr val="4C680F"/>
                </a:solidFill>
                <a:ea typeface="Pretendard ExtraBold"/>
              </a:rPr>
              <a:t>기대효과</a:t>
            </a:r>
          </a:p>
        </p:txBody>
      </p:sp>
      <p:sp>
        <p:nvSpPr>
          <p:cNvPr id="17" name="TextBox 17"/>
          <p:cNvSpPr txBox="1"/>
          <p:nvPr/>
        </p:nvSpPr>
        <p:spPr>
          <a:xfrm>
            <a:off x="12115800" y="8521700"/>
            <a:ext cx="36576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Bold"/>
              </a:rPr>
              <a:t>6. </a:t>
            </a:r>
            <a:r>
              <a:rPr lang="ko-KR" altLang="en-US" sz="3000" dirty="0" err="1">
                <a:solidFill>
                  <a:srgbClr val="4C680F"/>
                </a:solidFill>
                <a:latin typeface="Pretendard ExtraBold"/>
                <a:ea typeface="Pretendard ExtraBold"/>
              </a:rPr>
              <a:t>팀구성</a:t>
            </a:r>
            <a:r>
              <a:rPr lang="ko-KR" altLang="en-US" sz="3000" dirty="0">
                <a:solidFill>
                  <a:srgbClr val="4C680F"/>
                </a:solidFill>
                <a:latin typeface="Pretendard ExtraBold"/>
                <a:ea typeface="Pretendard ExtraBold"/>
              </a:rPr>
              <a:t> 및 역할</a:t>
            </a:r>
            <a:endParaRPr lang="ko-KR" sz="3000" b="0" i="0" u="none" strike="noStrike" dirty="0">
              <a:solidFill>
                <a:srgbClr val="4C680F"/>
              </a:solidFill>
              <a:ea typeface="Pretendard ExtraBold"/>
            </a:endParaRPr>
          </a:p>
        </p:txBody>
      </p:sp>
      <p:pic>
        <p:nvPicPr>
          <p:cNvPr id="2050" name="Picture 2" descr="스마트팜] 지능형 딸기 농장, 이렇게 시작하세요">
            <a:extLst>
              <a:ext uri="{FF2B5EF4-FFF2-40B4-BE49-F238E27FC236}">
                <a16:creationId xmlns:a16="http://schemas.microsoft.com/office/drawing/2014/main" id="{2143896D-464F-A84D-8E81-FEDED0279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941" r="9804"/>
          <a:stretch/>
        </p:blipFill>
        <p:spPr bwMode="auto">
          <a:xfrm>
            <a:off x="0" y="0"/>
            <a:ext cx="4445000" cy="102811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D1601C0F-DB9B-B173-3EAA-8F7C9EA142A5}"/>
            </a:ext>
          </a:extLst>
        </p:cNvPr>
        <p:cNvGrpSpPr/>
        <p:nvPr/>
      </p:nvGrpSpPr>
      <p:grpSpPr>
        <a:xfrm>
          <a:off x="0" y="0"/>
          <a:ext cx="0" cy="0"/>
          <a:chOff x="0" y="0"/>
          <a:chExt cx="0" cy="0"/>
        </a:xfrm>
      </p:grpSpPr>
      <p:pic>
        <p:nvPicPr>
          <p:cNvPr id="3" name="Picture 3">
            <a:extLst>
              <a:ext uri="{FF2B5EF4-FFF2-40B4-BE49-F238E27FC236}">
                <a16:creationId xmlns:a16="http://schemas.microsoft.com/office/drawing/2014/main" id="{52EAB807-3051-69B7-F849-906ABB1A0D5C}"/>
              </a:ext>
            </a:extLst>
          </p:cNvPr>
          <p:cNvPicPr>
            <a:picLocks noChangeAspect="1"/>
          </p:cNvPicPr>
          <p:nvPr/>
        </p:nvPicPr>
        <p:blipFill>
          <a:blip r:embed="rId2"/>
          <a:stretch>
            <a:fillRect/>
          </a:stretch>
        </p:blipFill>
        <p:spPr>
          <a:xfrm>
            <a:off x="-12700" y="7581900"/>
            <a:ext cx="18300700" cy="2791747"/>
          </a:xfrm>
          <a:prstGeom prst="rect">
            <a:avLst/>
          </a:prstGeom>
        </p:spPr>
      </p:pic>
      <p:pic>
        <p:nvPicPr>
          <p:cNvPr id="4" name="Picture 4">
            <a:extLst>
              <a:ext uri="{FF2B5EF4-FFF2-40B4-BE49-F238E27FC236}">
                <a16:creationId xmlns:a16="http://schemas.microsoft.com/office/drawing/2014/main" id="{D5E9465C-BF88-A3B4-32BC-31C47A9DA551}"/>
              </a:ext>
            </a:extLst>
          </p:cNvPr>
          <p:cNvPicPr>
            <a:picLocks noChangeAspect="1"/>
          </p:cNvPicPr>
          <p:nvPr/>
        </p:nvPicPr>
        <p:blipFill>
          <a:blip r:embed="rId3"/>
          <a:stretch>
            <a:fillRect/>
          </a:stretch>
        </p:blipFill>
        <p:spPr>
          <a:xfrm rot="5400000">
            <a:off x="14719300" y="9766300"/>
            <a:ext cx="330200" cy="12700"/>
          </a:xfrm>
          <a:prstGeom prst="rect">
            <a:avLst/>
          </a:prstGeom>
        </p:spPr>
      </p:pic>
      <p:sp>
        <p:nvSpPr>
          <p:cNvPr id="6" name="TextBox 6">
            <a:extLst>
              <a:ext uri="{FF2B5EF4-FFF2-40B4-BE49-F238E27FC236}">
                <a16:creationId xmlns:a16="http://schemas.microsoft.com/office/drawing/2014/main" id="{BF8C97B2-4001-D702-4CC3-BDDBFD4F2005}"/>
              </a:ext>
            </a:extLst>
          </p:cNvPr>
          <p:cNvSpPr txBox="1"/>
          <p:nvPr/>
        </p:nvSpPr>
        <p:spPr>
          <a:xfrm>
            <a:off x="6286500" y="3495675"/>
            <a:ext cx="5715000" cy="2324100"/>
          </a:xfrm>
          <a:prstGeom prst="rect">
            <a:avLst/>
          </a:prstGeom>
        </p:spPr>
        <p:txBody>
          <a:bodyPr lIns="0" tIns="0" rIns="0" bIns="0" rtlCol="0" anchor="ctr"/>
          <a:lstStyle/>
          <a:p>
            <a:pPr lvl="0" algn="l">
              <a:lnSpc>
                <a:spcPct val="99600"/>
              </a:lnSpc>
            </a:pPr>
            <a:r>
              <a:rPr lang="en-US" alt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Q &amp; A</a:t>
            </a:r>
            <a:endParaRPr lang="ko-KR" sz="15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7" name="TextBox 7">
            <a:extLst>
              <a:ext uri="{FF2B5EF4-FFF2-40B4-BE49-F238E27FC236}">
                <a16:creationId xmlns:a16="http://schemas.microsoft.com/office/drawing/2014/main" id="{521586C7-1898-CFA2-03A9-0404B3A35BCD}"/>
              </a:ext>
            </a:extLst>
          </p:cNvPr>
          <p:cNvSpPr txBox="1"/>
          <p:nvPr/>
        </p:nvSpPr>
        <p:spPr>
          <a:xfrm>
            <a:off x="889000" y="666750"/>
            <a:ext cx="7480300" cy="1066800"/>
          </a:xfrm>
          <a:prstGeom prst="rect">
            <a:avLst/>
          </a:prstGeom>
        </p:spPr>
        <p:txBody>
          <a:bodyPr lIns="0" tIns="0" rIns="0" bIns="0" rtlCol="0" anchor="ctr"/>
          <a:lstStyle/>
          <a:p>
            <a:pPr lvl="0" algn="l">
              <a:lnSpc>
                <a:spcPct val="116199"/>
              </a:lnSpc>
            </a:pPr>
            <a:r>
              <a:rPr lang="en-US" altLang="ko-KR" sz="3000" b="0" i="0" u="none" strike="noStrike" dirty="0">
                <a:solidFill>
                  <a:srgbClr val="4C680F"/>
                </a:solidFill>
                <a:latin typeface="Pretendard Regular" panose="020B0600000101010101" charset="-127"/>
                <a:ea typeface="Pretendard Regular" panose="020B0600000101010101" charset="-127"/>
              </a:rPr>
              <a:t>2025 </a:t>
            </a:r>
            <a:r>
              <a:rPr lang="ko-KR" altLang="en-US" sz="3000" b="0" i="0" u="none" strike="noStrike" dirty="0" err="1">
                <a:solidFill>
                  <a:srgbClr val="4C680F"/>
                </a:solidFill>
                <a:latin typeface="Pretendard Regular" panose="020B0600000101010101" charset="-127"/>
                <a:ea typeface="Pretendard Regular" panose="020B0600000101010101" charset="-127"/>
              </a:rPr>
              <a:t>캡스톤디자인</a:t>
            </a:r>
            <a:r>
              <a:rPr lang="en-US" altLang="ko-KR" sz="3000" dirty="0">
                <a:solidFill>
                  <a:srgbClr val="4C680F"/>
                </a:solidFill>
                <a:latin typeface="Pretendard Regular" panose="020B0600000101010101" charset="-127"/>
                <a:ea typeface="Pretendard Regular" panose="020B0600000101010101" charset="-127"/>
              </a:rPr>
              <a:t>I </a:t>
            </a:r>
            <a:r>
              <a:rPr lang="ko-KR" altLang="en-US" sz="3000" dirty="0">
                <a:solidFill>
                  <a:srgbClr val="4C680F"/>
                </a:solidFill>
                <a:latin typeface="Pretendard Regular" panose="020B0600000101010101" charset="-127"/>
                <a:ea typeface="Pretendard Regular" panose="020B0600000101010101" charset="-127"/>
              </a:rPr>
              <a:t>계획 발표</a:t>
            </a:r>
            <a:endParaRPr lang="ko-KR" sz="3000" b="0" i="0" u="none" strike="noStrike" dirty="0">
              <a:solidFill>
                <a:srgbClr val="4C680F"/>
              </a:solidFill>
              <a:latin typeface="Pretendard Regular" panose="020B0600000101010101" charset="-127"/>
              <a:ea typeface="Pretendard Regular" panose="020B0600000101010101" charset="-127"/>
            </a:endParaRPr>
          </a:p>
        </p:txBody>
      </p:sp>
      <p:sp>
        <p:nvSpPr>
          <p:cNvPr id="8" name="TextBox 8">
            <a:extLst>
              <a:ext uri="{FF2B5EF4-FFF2-40B4-BE49-F238E27FC236}">
                <a16:creationId xmlns:a16="http://schemas.microsoft.com/office/drawing/2014/main" id="{4B65058F-C665-EB11-4ACF-B798CBCD7003}"/>
              </a:ext>
            </a:extLst>
          </p:cNvPr>
          <p:cNvSpPr txBox="1"/>
          <p:nvPr/>
        </p:nvSpPr>
        <p:spPr>
          <a:xfrm>
            <a:off x="12344400" y="9499600"/>
            <a:ext cx="2362200" cy="584200"/>
          </a:xfrm>
          <a:prstGeom prst="rect">
            <a:avLst/>
          </a:prstGeom>
        </p:spPr>
        <p:txBody>
          <a:bodyPr lIns="0" tIns="0" rIns="0" bIns="0" rtlCol="0" anchor="ctr"/>
          <a:lstStyle/>
          <a:p>
            <a:pPr lvl="0" algn="l">
              <a:lnSpc>
                <a:spcPct val="99600"/>
              </a:lnSpc>
            </a:pPr>
            <a:r>
              <a:rPr lang="en-US" sz="3000" b="0" i="0" u="none" strike="noStrike" dirty="0">
                <a:solidFill>
                  <a:srgbClr val="4C680F"/>
                </a:solidFill>
                <a:latin typeface="Pretendard ExtraLight" panose="020B0600000101010101" charset="-127"/>
                <a:ea typeface="Pretendard ExtraLight" panose="020B0600000101010101" charset="-127"/>
              </a:rPr>
              <a:t>2025.03.12</a:t>
            </a:r>
          </a:p>
        </p:txBody>
      </p:sp>
      <p:sp>
        <p:nvSpPr>
          <p:cNvPr id="10" name="TextBox 10">
            <a:extLst>
              <a:ext uri="{FF2B5EF4-FFF2-40B4-BE49-F238E27FC236}">
                <a16:creationId xmlns:a16="http://schemas.microsoft.com/office/drawing/2014/main" id="{45D975A5-F3E0-ADB0-37D1-94C27D1CD420}"/>
              </a:ext>
            </a:extLst>
          </p:cNvPr>
          <p:cNvSpPr txBox="1"/>
          <p:nvPr/>
        </p:nvSpPr>
        <p:spPr>
          <a:xfrm>
            <a:off x="15392400" y="9486900"/>
            <a:ext cx="3340100" cy="584200"/>
          </a:xfrm>
          <a:prstGeom prst="rect">
            <a:avLst/>
          </a:prstGeom>
        </p:spPr>
        <p:txBody>
          <a:bodyPr lIns="0" tIns="0" rIns="0" bIns="0" rtlCol="0" anchor="ctr"/>
          <a:lstStyle/>
          <a:p>
            <a:pPr lvl="0" algn="l">
              <a:lnSpc>
                <a:spcPct val="99600"/>
              </a:lnSpc>
            </a:pPr>
            <a:r>
              <a:rPr lang="en-US" altLang="ko-KR" sz="3000" dirty="0">
                <a:solidFill>
                  <a:srgbClr val="4C680F"/>
                </a:solidFill>
                <a:latin typeface="Pretendard ExtraLight" panose="020B0600000101010101" charset="-127"/>
                <a:ea typeface="Pretendard ExtraLight" panose="020B0600000101010101" charset="-127"/>
              </a:rPr>
              <a:t>Little Sentinels</a:t>
            </a:r>
            <a:endParaRPr lang="ko-KR" sz="3000" b="0" i="0" u="none" strike="noStrike"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2228049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0"/>
            <a:ext cx="4445000" cy="7810500"/>
          </a:xfrm>
          <a:prstGeom prst="rect">
            <a:avLst/>
          </a:prstGeom>
        </p:spPr>
      </p:pic>
      <p:pic>
        <p:nvPicPr>
          <p:cNvPr id="3" name="Picture 3"/>
          <p:cNvPicPr>
            <a:picLocks noChangeAspect="1"/>
          </p:cNvPicPr>
          <p:nvPr/>
        </p:nvPicPr>
        <p:blipFill>
          <a:blip r:embed="rId4"/>
          <a:stretch>
            <a:fillRect/>
          </a:stretch>
        </p:blipFill>
        <p:spPr>
          <a:xfrm rot="5400000">
            <a:off x="-711200" y="5156200"/>
            <a:ext cx="10312400" cy="12700"/>
          </a:xfrm>
          <a:prstGeom prst="rect">
            <a:avLst/>
          </a:prstGeom>
        </p:spPr>
      </p:pic>
      <p:sp>
        <p:nvSpPr>
          <p:cNvPr id="4" name="TextBox 4"/>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dirty="0">
                <a:solidFill>
                  <a:srgbClr val="4C680F"/>
                </a:solidFill>
                <a:latin typeface="Pretendard Black" panose="020B0600000101010101" charset="-127"/>
                <a:ea typeface="Pretendard Black" panose="020B0600000101010101" charset="-127"/>
                <a:cs typeface="Pretendard ExtraBold" panose="02000903000000020004" pitchFamily="50" charset="-127"/>
              </a:rPr>
              <a:t>배경</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5" name="TextBox 5"/>
          <p:cNvSpPr txBox="1"/>
          <p:nvPr/>
        </p:nvSpPr>
        <p:spPr>
          <a:xfrm>
            <a:off x="555882" y="8627838"/>
            <a:ext cx="366395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농가 고령화 및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스마트팜</a:t>
            </a: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시장 규모의 성장</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grpSp>
        <p:nvGrpSpPr>
          <p:cNvPr id="6" name="Group 6"/>
          <p:cNvGrpSpPr/>
          <p:nvPr/>
        </p:nvGrpSpPr>
        <p:grpSpPr>
          <a:xfrm>
            <a:off x="2147483647" y="2147483647"/>
            <a:ext cx="2147483647" cy="2147483647"/>
            <a:chOff x="0" y="0"/>
            <a:chExt cx="0" cy="0"/>
          </a:xfrm>
        </p:grpSpPr>
      </p:grpSp>
      <p:grpSp>
        <p:nvGrpSpPr>
          <p:cNvPr id="10" name="Group 10"/>
          <p:cNvGrpSpPr/>
          <p:nvPr/>
        </p:nvGrpSpPr>
        <p:grpSpPr>
          <a:xfrm>
            <a:off x="2147483647" y="2147483647"/>
            <a:ext cx="2147483647" cy="2147483647"/>
            <a:chOff x="0" y="0"/>
            <a:chExt cx="0" cy="0"/>
          </a:xfrm>
        </p:grpSpPr>
      </p:grpSp>
      <p:grpSp>
        <p:nvGrpSpPr>
          <p:cNvPr id="14" name="Group 14"/>
          <p:cNvGrpSpPr/>
          <p:nvPr/>
        </p:nvGrpSpPr>
        <p:grpSpPr>
          <a:xfrm>
            <a:off x="2147483647" y="2147483647"/>
            <a:ext cx="2147483647" cy="2147483647"/>
            <a:chOff x="0" y="0"/>
            <a:chExt cx="0" cy="0"/>
          </a:xfrm>
        </p:grpSpPr>
      </p:grpSp>
      <p:grpSp>
        <p:nvGrpSpPr>
          <p:cNvPr id="18" name="Group 18"/>
          <p:cNvGrpSpPr/>
          <p:nvPr/>
        </p:nvGrpSpPr>
        <p:grpSpPr>
          <a:xfrm>
            <a:off x="2147483647" y="2147483647"/>
            <a:ext cx="2147483647" cy="2147483647"/>
            <a:chOff x="0" y="0"/>
            <a:chExt cx="0" cy="0"/>
          </a:xfrm>
        </p:grpSpPr>
      </p:grpSp>
      <p:sp>
        <p:nvSpPr>
          <p:cNvPr id="30" name="TextBox 4">
            <a:extLst>
              <a:ext uri="{FF2B5EF4-FFF2-40B4-BE49-F238E27FC236}">
                <a16:creationId xmlns:a16="http://schemas.microsoft.com/office/drawing/2014/main" id="{76BAE0D8-8AF7-E561-427C-D1B4AB290F9C}"/>
              </a:ext>
            </a:extLst>
          </p:cNvPr>
          <p:cNvSpPr txBox="1"/>
          <p:nvPr/>
        </p:nvSpPr>
        <p:spPr>
          <a:xfrm>
            <a:off x="13014425" y="934786"/>
            <a:ext cx="5067300" cy="685800"/>
          </a:xfrm>
          <a:prstGeom prst="rect">
            <a:avLst/>
          </a:prstGeom>
        </p:spPr>
        <p:txBody>
          <a:bodyPr lIns="0" tIns="0" rIns="0" bIns="0" rtlCol="0" anchor="ctr"/>
          <a:lstStyle/>
          <a:p>
            <a:pPr lvl="0" algn="l">
              <a:lnSpc>
                <a:spcPct val="99600"/>
              </a:lnSpc>
            </a:pPr>
            <a:r>
              <a:rPr lang="en-US" altLang="ko-KR"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2023</a:t>
            </a:r>
            <a:r>
              <a:rPr lang="ko-KR" altLang="en-US"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년 농림어업조사 결과</a:t>
            </a:r>
            <a:endParaRPr lang="ko-KR" sz="36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3082" name="Picture 10" descr="스마트팜 기술 격차, 가격경쟁력‧국가별 특화 전략으로 '극복' - 정보통신신문">
            <a:extLst>
              <a:ext uri="{FF2B5EF4-FFF2-40B4-BE49-F238E27FC236}">
                <a16:creationId xmlns:a16="http://schemas.microsoft.com/office/drawing/2014/main" id="{828A726D-D8C4-262C-FAB1-3FFDBA800B9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660" t="26227" r="12324" b="14316"/>
          <a:stretch/>
        </p:blipFill>
        <p:spPr bwMode="auto">
          <a:xfrm>
            <a:off x="10191135" y="6326004"/>
            <a:ext cx="7890590" cy="326864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4">
            <a:extLst>
              <a:ext uri="{FF2B5EF4-FFF2-40B4-BE49-F238E27FC236}">
                <a16:creationId xmlns:a16="http://schemas.microsoft.com/office/drawing/2014/main" id="{879364B4-F876-12F0-DAD4-DA71514A2C4C}"/>
              </a:ext>
            </a:extLst>
          </p:cNvPr>
          <p:cNvSpPr txBox="1"/>
          <p:nvPr/>
        </p:nvSpPr>
        <p:spPr>
          <a:xfrm>
            <a:off x="5041901" y="6814430"/>
            <a:ext cx="5067300" cy="685800"/>
          </a:xfrm>
          <a:prstGeom prst="rect">
            <a:avLst/>
          </a:prstGeom>
        </p:spPr>
        <p:txBody>
          <a:bodyPr lIns="0" tIns="0" rIns="0" bIns="0" rtlCol="0" anchor="ctr"/>
          <a:lstStyle/>
          <a:p>
            <a:pPr lvl="0" algn="l">
              <a:lnSpc>
                <a:spcPct val="99600"/>
              </a:lnSpc>
            </a:pPr>
            <a:r>
              <a:rPr lang="ko-KR" altLang="en-US"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글로벌 </a:t>
            </a:r>
            <a:r>
              <a:rPr lang="ko-KR" altLang="en-US" sz="3600" b="1" i="0" u="none" strike="noStrike"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스마트팜</a:t>
            </a:r>
            <a:r>
              <a:rPr lang="ko-KR" altLang="en-US"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 시장 규모</a:t>
            </a:r>
            <a:endParaRPr lang="ko-KR" sz="3600" b="1"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37" name="TextBox 36">
            <a:extLst>
              <a:ext uri="{FF2B5EF4-FFF2-40B4-BE49-F238E27FC236}">
                <a16:creationId xmlns:a16="http://schemas.microsoft.com/office/drawing/2014/main" id="{EE472CEE-373C-E754-6D39-FF6422DF6CC1}"/>
              </a:ext>
            </a:extLst>
          </p:cNvPr>
          <p:cNvSpPr txBox="1"/>
          <p:nvPr/>
        </p:nvSpPr>
        <p:spPr>
          <a:xfrm>
            <a:off x="13014425" y="2245521"/>
            <a:ext cx="5203107" cy="1384995"/>
          </a:xfrm>
          <a:prstGeom prst="rect">
            <a:avLst/>
          </a:prstGeom>
          <a:noFill/>
        </p:spPr>
        <p:txBody>
          <a:bodyPr wrap="square">
            <a:spAutoFit/>
          </a:bodyPr>
          <a:lstStyle/>
          <a:p>
            <a:r>
              <a:rPr lang="ko-KR" altLang="en-US" sz="2800" dirty="0">
                <a:solidFill>
                  <a:srgbClr val="4C680F"/>
                </a:solidFill>
                <a:latin typeface="Pretendard Regular" panose="020B0600000101010101" charset="-127"/>
                <a:ea typeface="Pretendard Regular" panose="020B0600000101010101" charset="-127"/>
              </a:rPr>
              <a:t>▶ 농가 인구는 </a:t>
            </a: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감소</a:t>
            </a:r>
            <a:r>
              <a:rPr lang="ko-KR" altLang="en-US" sz="2800" dirty="0">
                <a:solidFill>
                  <a:srgbClr val="4C680F"/>
                </a:solidFill>
                <a:latin typeface="Pretendard Regular" panose="020B0600000101010101" charset="-127"/>
                <a:ea typeface="Pretendard Regular" panose="020B0600000101010101" charset="-127"/>
              </a:rPr>
              <a:t>하는 반면</a:t>
            </a:r>
            <a:r>
              <a:rPr lang="en-US" altLang="ko-KR" sz="2800" dirty="0">
                <a:solidFill>
                  <a:srgbClr val="4C680F"/>
                </a:solidFill>
                <a:latin typeface="Pretendard Regular" panose="020B0600000101010101" charset="-127"/>
                <a:ea typeface="Pretendard Regular" panose="020B0600000101010101" charset="-127"/>
              </a:rPr>
              <a:t>,   </a:t>
            </a:r>
          </a:p>
          <a:p>
            <a:r>
              <a:rPr lang="en-US" altLang="ko-KR" sz="2800" dirty="0">
                <a:solidFill>
                  <a:srgbClr val="4C680F"/>
                </a:solidFill>
                <a:latin typeface="Pretendard Regular" panose="020B0600000101010101" charset="-127"/>
                <a:ea typeface="Pretendard Regular" panose="020B0600000101010101" charset="-127"/>
              </a:rPr>
              <a:t>     </a:t>
            </a:r>
            <a:r>
              <a:rPr lang="ko-KR" altLang="en-US" sz="2800" dirty="0">
                <a:solidFill>
                  <a:srgbClr val="4C680F"/>
                </a:solidFill>
                <a:latin typeface="Pretendard Regular" panose="020B0600000101010101" charset="-127"/>
                <a:ea typeface="Pretendard Regular" panose="020B0600000101010101" charset="-127"/>
              </a:rPr>
              <a:t>고령화는 </a:t>
            </a: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심화</a:t>
            </a:r>
            <a:r>
              <a:rPr lang="ko-KR" altLang="en-US" sz="2800" dirty="0">
                <a:solidFill>
                  <a:srgbClr val="4C680F"/>
                </a:solidFill>
                <a:latin typeface="Pretendard Regular" panose="020B0600000101010101" charset="-127"/>
                <a:ea typeface="Pretendard Regular" panose="020B0600000101010101" charset="-127"/>
              </a:rPr>
              <a:t>되는 추세</a:t>
            </a:r>
            <a:endParaRPr lang="en-US" altLang="ko-KR" sz="2800" dirty="0">
              <a:solidFill>
                <a:srgbClr val="4C680F"/>
              </a:solidFill>
              <a:latin typeface="Pretendard Regular" panose="020B0600000101010101" charset="-127"/>
              <a:ea typeface="Pretendard Regular" panose="020B0600000101010101" charset="-127"/>
            </a:endParaRPr>
          </a:p>
          <a:p>
            <a:endParaRPr lang="ko-KR" altLang="en-US" sz="2800" dirty="0">
              <a:solidFill>
                <a:srgbClr val="4C680F"/>
              </a:solidFill>
              <a:latin typeface="Pretendard Regular" panose="020B0600000101010101" charset="-127"/>
              <a:ea typeface="Pretendard Regular" panose="020B0600000101010101" charset="-127"/>
            </a:endParaRPr>
          </a:p>
        </p:txBody>
      </p:sp>
      <p:sp>
        <p:nvSpPr>
          <p:cNvPr id="42" name="TextBox 41">
            <a:extLst>
              <a:ext uri="{FF2B5EF4-FFF2-40B4-BE49-F238E27FC236}">
                <a16:creationId xmlns:a16="http://schemas.microsoft.com/office/drawing/2014/main" id="{0DF5A637-0D41-A692-8E3B-5892E2D098EC}"/>
              </a:ext>
            </a:extLst>
          </p:cNvPr>
          <p:cNvSpPr txBox="1"/>
          <p:nvPr/>
        </p:nvSpPr>
        <p:spPr>
          <a:xfrm>
            <a:off x="4114698" y="8118206"/>
            <a:ext cx="5638800" cy="954107"/>
          </a:xfrm>
          <a:prstGeom prst="rect">
            <a:avLst/>
          </a:prstGeom>
          <a:noFill/>
        </p:spPr>
        <p:txBody>
          <a:bodyPr wrap="square">
            <a:spAutoFit/>
          </a:bodyPr>
          <a:lstStyle/>
          <a:p>
            <a:pPr algn="r"/>
            <a:r>
              <a:rPr lang="ko-KR" altLang="en-US" sz="2800" b="1"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지속적인 성장세</a:t>
            </a:r>
            <a:r>
              <a:rPr lang="ko-KR" altLang="en-US" sz="28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를 </a:t>
            </a:r>
            <a:r>
              <a:rPr lang="ko-KR" altLang="en-US" sz="2800" dirty="0">
                <a:solidFill>
                  <a:srgbClr val="4C680F"/>
                </a:solidFill>
                <a:latin typeface="Pretendard Regular" panose="020B0600000101010101" charset="-127"/>
                <a:ea typeface="Pretendard Regular" panose="020B0600000101010101" charset="-127"/>
              </a:rPr>
              <a:t>보임 ◀</a:t>
            </a:r>
            <a:endParaRPr lang="en-US" altLang="ko-KR" sz="2800" dirty="0">
              <a:solidFill>
                <a:srgbClr val="4C680F"/>
              </a:solidFill>
              <a:latin typeface="Pretendard Regular" panose="020B0600000101010101" charset="-127"/>
              <a:ea typeface="Pretendard Regular" panose="020B0600000101010101" charset="-127"/>
            </a:endParaRPr>
          </a:p>
          <a:p>
            <a:r>
              <a:rPr lang="ko-KR" altLang="en-US" sz="2800" dirty="0">
                <a:solidFill>
                  <a:srgbClr val="4C680F"/>
                </a:solidFill>
                <a:latin typeface="Pretendard Regular" panose="020B0600000101010101" charset="-127"/>
                <a:ea typeface="Pretendard Regular" panose="020B0600000101010101" charset="-127"/>
              </a:rPr>
              <a:t>         연평균 성장률이 높아지는 추세   </a:t>
            </a:r>
            <a:r>
              <a:rPr lang="en-US" altLang="ko-KR" sz="2800" dirty="0">
                <a:solidFill>
                  <a:srgbClr val="4C680F"/>
                </a:solidFill>
                <a:latin typeface="Pretendard Regular" panose="020B0600000101010101" charset="-127"/>
                <a:ea typeface="Pretendard Regular" panose="020B0600000101010101" charset="-127"/>
              </a:rPr>
              <a:t>  </a:t>
            </a:r>
          </a:p>
        </p:txBody>
      </p:sp>
      <p:pic>
        <p:nvPicPr>
          <p:cNvPr id="3080" name="Picture 8" descr="100만 농가' 깨졌다…더 짙어진 '농촌 소멸' 그림자">
            <a:extLst>
              <a:ext uri="{FF2B5EF4-FFF2-40B4-BE49-F238E27FC236}">
                <a16:creationId xmlns:a16="http://schemas.microsoft.com/office/drawing/2014/main" id="{F345E05D-6A14-97E5-9AC6-58C7185493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49" t="11034" r="33479" b="1252"/>
          <a:stretch/>
        </p:blipFill>
        <p:spPr bwMode="auto">
          <a:xfrm>
            <a:off x="4775303" y="291044"/>
            <a:ext cx="7890591" cy="423552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7CE90C13-F4A0-76B3-D32E-EE554066E256}"/>
              </a:ext>
            </a:extLst>
          </p:cNvPr>
          <p:cNvSpPr txBox="1"/>
          <p:nvPr/>
        </p:nvSpPr>
        <p:spPr>
          <a:xfrm>
            <a:off x="4768952" y="4658834"/>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통계청</a:t>
            </a:r>
          </a:p>
        </p:txBody>
      </p:sp>
      <p:sp>
        <p:nvSpPr>
          <p:cNvPr id="13" name="TextBox 12">
            <a:extLst>
              <a:ext uri="{FF2B5EF4-FFF2-40B4-BE49-F238E27FC236}">
                <a16:creationId xmlns:a16="http://schemas.microsoft.com/office/drawing/2014/main" id="{0DD70E62-E56B-A904-BB74-47A8BAC306CB}"/>
              </a:ext>
            </a:extLst>
          </p:cNvPr>
          <p:cNvSpPr txBox="1"/>
          <p:nvPr/>
        </p:nvSpPr>
        <p:spPr>
          <a:xfrm>
            <a:off x="10263507" y="9636248"/>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BS Research</a:t>
            </a:r>
            <a:endParaRPr lang="ko-KR" altLang="en-US" dirty="0">
              <a:solidFill>
                <a:srgbClr val="4C680F"/>
              </a:solidFill>
              <a:latin typeface="Pretendard ExtraLight" panose="020B0600000101010101" charset="-127"/>
              <a:ea typeface="Pretendard ExtraLight" panose="020B0600000101010101" charset="-127"/>
            </a:endParaRPr>
          </a:p>
        </p:txBody>
      </p:sp>
      <p:sp>
        <p:nvSpPr>
          <p:cNvPr id="15" name="TextBox 14">
            <a:extLst>
              <a:ext uri="{FF2B5EF4-FFF2-40B4-BE49-F238E27FC236}">
                <a16:creationId xmlns:a16="http://schemas.microsoft.com/office/drawing/2014/main" id="{49D0A328-7D49-72BE-913B-9EB62273CB6A}"/>
              </a:ext>
            </a:extLst>
          </p:cNvPr>
          <p:cNvSpPr txBox="1"/>
          <p:nvPr/>
        </p:nvSpPr>
        <p:spPr>
          <a:xfrm>
            <a:off x="16306800" y="6041157"/>
            <a:ext cx="1981200"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단위</a:t>
            </a:r>
            <a:r>
              <a:rPr lang="en-US" altLang="ko-KR" dirty="0">
                <a:solidFill>
                  <a:srgbClr val="4C680F"/>
                </a:solidFill>
                <a:latin typeface="Pretendard ExtraLight" panose="020B0600000101010101" charset="-127"/>
                <a:ea typeface="Pretendard ExtraLight" panose="020B0600000101010101" charset="-127"/>
              </a:rPr>
              <a:t>: </a:t>
            </a:r>
            <a:r>
              <a:rPr lang="ko-KR" altLang="en-US" dirty="0">
                <a:solidFill>
                  <a:srgbClr val="4C680F"/>
                </a:solidFill>
                <a:latin typeface="Pretendard ExtraLight" panose="020B0600000101010101" charset="-127"/>
                <a:ea typeface="Pretendard ExtraLight" panose="020B0600000101010101" charset="-127"/>
              </a:rPr>
              <a:t>십억 달러</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F3A10127-ED66-FFFF-F95D-1AB5E52DBC54}"/>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8F8E3431-E9B8-C747-EFC4-1C87930B1608}"/>
              </a:ext>
            </a:extLst>
          </p:cNvPr>
          <p:cNvPicPr>
            <a:picLocks noChangeAspect="1"/>
          </p:cNvPicPr>
          <p:nvPr/>
        </p:nvPicPr>
        <p:blipFill>
          <a:blip r:embed="rId3"/>
          <a:stretch>
            <a:fillRect/>
          </a:stretch>
        </p:blipFill>
        <p:spPr>
          <a:xfrm>
            <a:off x="0" y="0"/>
            <a:ext cx="4445000" cy="7810500"/>
          </a:xfrm>
          <a:prstGeom prst="rect">
            <a:avLst/>
          </a:prstGeom>
        </p:spPr>
      </p:pic>
      <p:pic>
        <p:nvPicPr>
          <p:cNvPr id="3" name="Picture 3">
            <a:extLst>
              <a:ext uri="{FF2B5EF4-FFF2-40B4-BE49-F238E27FC236}">
                <a16:creationId xmlns:a16="http://schemas.microsoft.com/office/drawing/2014/main" id="{B9F49D88-EFEB-7661-E59B-4C3AB74BBFA0}"/>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E9FC2E95-C393-3DC9-9F8F-DD37A43453E5}"/>
              </a:ext>
            </a:extLst>
          </p:cNvPr>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a:extLst>
              <a:ext uri="{FF2B5EF4-FFF2-40B4-BE49-F238E27FC236}">
                <a16:creationId xmlns:a16="http://schemas.microsoft.com/office/drawing/2014/main" id="{84453BF2-58BB-9C8E-5C07-EDEDA5307BCA}"/>
              </a:ext>
            </a:extLst>
          </p:cNvPr>
          <p:cNvPicPr>
            <a:picLocks noChangeAspect="1"/>
          </p:cNvPicPr>
          <p:nvPr/>
        </p:nvPicPr>
        <p:blipFill>
          <a:blip r:embed="rId5"/>
          <a:stretch>
            <a:fillRect/>
          </a:stretch>
        </p:blipFill>
        <p:spPr>
          <a:xfrm rot="-5400000">
            <a:off x="9499600" y="5207000"/>
            <a:ext cx="8445500" cy="12700"/>
          </a:xfrm>
          <a:prstGeom prst="rect">
            <a:avLst/>
          </a:prstGeom>
        </p:spPr>
      </p:pic>
      <p:pic>
        <p:nvPicPr>
          <p:cNvPr id="9" name="Picture 9">
            <a:extLst>
              <a:ext uri="{FF2B5EF4-FFF2-40B4-BE49-F238E27FC236}">
                <a16:creationId xmlns:a16="http://schemas.microsoft.com/office/drawing/2014/main" id="{497F3839-1D6A-9602-066F-21E9630661C3}"/>
              </a:ext>
            </a:extLst>
          </p:cNvPr>
          <p:cNvPicPr>
            <a:picLocks noChangeAspect="1"/>
          </p:cNvPicPr>
          <p:nvPr/>
        </p:nvPicPr>
        <p:blipFill>
          <a:blip r:embed="rId6"/>
          <a:stretch>
            <a:fillRect/>
          </a:stretch>
        </p:blipFill>
        <p:spPr>
          <a:xfrm>
            <a:off x="5740400" y="1739900"/>
            <a:ext cx="2425700" cy="12700"/>
          </a:xfrm>
          <a:prstGeom prst="rect">
            <a:avLst/>
          </a:prstGeom>
        </p:spPr>
      </p:pic>
      <p:pic>
        <p:nvPicPr>
          <p:cNvPr id="10" name="Picture 10">
            <a:extLst>
              <a:ext uri="{FF2B5EF4-FFF2-40B4-BE49-F238E27FC236}">
                <a16:creationId xmlns:a16="http://schemas.microsoft.com/office/drawing/2014/main" id="{C6E2BC0F-C2CF-4371-7D08-F2434BF1C8B8}"/>
              </a:ext>
            </a:extLst>
          </p:cNvPr>
          <p:cNvPicPr>
            <a:picLocks noChangeAspect="1"/>
          </p:cNvPicPr>
          <p:nvPr/>
        </p:nvPicPr>
        <p:blipFill>
          <a:blip r:embed="rId6"/>
          <a:stretch>
            <a:fillRect/>
          </a:stretch>
        </p:blipFill>
        <p:spPr>
          <a:xfrm>
            <a:off x="10248900" y="1739900"/>
            <a:ext cx="2425700" cy="12700"/>
          </a:xfrm>
          <a:prstGeom prst="rect">
            <a:avLst/>
          </a:prstGeom>
        </p:spPr>
      </p:pic>
      <p:pic>
        <p:nvPicPr>
          <p:cNvPr id="11" name="Picture 11">
            <a:extLst>
              <a:ext uri="{FF2B5EF4-FFF2-40B4-BE49-F238E27FC236}">
                <a16:creationId xmlns:a16="http://schemas.microsoft.com/office/drawing/2014/main" id="{E2E31EB7-DE4F-5170-5B6C-E4D873ADB865}"/>
              </a:ext>
            </a:extLst>
          </p:cNvPr>
          <p:cNvPicPr>
            <a:picLocks noChangeAspect="1"/>
          </p:cNvPicPr>
          <p:nvPr/>
        </p:nvPicPr>
        <p:blipFill>
          <a:blip r:embed="rId6"/>
          <a:stretch>
            <a:fillRect/>
          </a:stretch>
        </p:blipFill>
        <p:spPr>
          <a:xfrm>
            <a:off x="14693900" y="1739900"/>
            <a:ext cx="2425700" cy="12700"/>
          </a:xfrm>
          <a:prstGeom prst="rect">
            <a:avLst/>
          </a:prstGeom>
        </p:spPr>
      </p:pic>
      <p:sp>
        <p:nvSpPr>
          <p:cNvPr id="13" name="TextBox 13">
            <a:extLst>
              <a:ext uri="{FF2B5EF4-FFF2-40B4-BE49-F238E27FC236}">
                <a16:creationId xmlns:a16="http://schemas.microsoft.com/office/drawing/2014/main" id="{EE67D7E8-F9B8-6E8F-D36C-EA00004BC707}"/>
              </a:ext>
            </a:extLst>
          </p:cNvPr>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수확 시 고려해야 하는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딸기의 특성</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4" name="TextBox 14">
            <a:extLst>
              <a:ext uri="{FF2B5EF4-FFF2-40B4-BE49-F238E27FC236}">
                <a16:creationId xmlns:a16="http://schemas.microsoft.com/office/drawing/2014/main" id="{70875BED-C66A-0182-A8FF-248111AAB015}"/>
              </a:ext>
            </a:extLst>
          </p:cNvPr>
          <p:cNvSpPr txBox="1"/>
          <p:nvPr/>
        </p:nvSpPr>
        <p:spPr>
          <a:xfrm>
            <a:off x="5676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특성</a:t>
            </a:r>
            <a:r>
              <a:rPr lang="en-US" sz="3000" b="0" i="0" u="none" strike="noStrike" dirty="0">
                <a:solidFill>
                  <a:srgbClr val="4C680F"/>
                </a:solidFill>
                <a:latin typeface="Pretendard ExtraBold"/>
              </a:rPr>
              <a:t> 1</a:t>
            </a:r>
          </a:p>
        </p:txBody>
      </p:sp>
      <p:sp>
        <p:nvSpPr>
          <p:cNvPr id="15" name="TextBox 15">
            <a:extLst>
              <a:ext uri="{FF2B5EF4-FFF2-40B4-BE49-F238E27FC236}">
                <a16:creationId xmlns:a16="http://schemas.microsoft.com/office/drawing/2014/main" id="{712CC9EB-3543-A70A-D21C-CB7FD0294186}"/>
              </a:ext>
            </a:extLst>
          </p:cNvPr>
          <p:cNvSpPr txBox="1"/>
          <p:nvPr/>
        </p:nvSpPr>
        <p:spPr>
          <a:xfrm>
            <a:off x="101981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특성</a:t>
            </a:r>
            <a:r>
              <a:rPr lang="en-US" sz="3000" b="0" i="0" u="none" strike="noStrike" dirty="0">
                <a:solidFill>
                  <a:srgbClr val="4C680F"/>
                </a:solidFill>
                <a:latin typeface="Pretendard ExtraBold"/>
              </a:rPr>
              <a:t> 2</a:t>
            </a:r>
          </a:p>
        </p:txBody>
      </p:sp>
      <p:sp>
        <p:nvSpPr>
          <p:cNvPr id="16" name="TextBox 16">
            <a:extLst>
              <a:ext uri="{FF2B5EF4-FFF2-40B4-BE49-F238E27FC236}">
                <a16:creationId xmlns:a16="http://schemas.microsoft.com/office/drawing/2014/main" id="{9356DBC4-749B-D4F3-AC0A-A9C281871D8C}"/>
              </a:ext>
            </a:extLst>
          </p:cNvPr>
          <p:cNvSpPr txBox="1"/>
          <p:nvPr/>
        </p:nvSpPr>
        <p:spPr>
          <a:xfrm>
            <a:off x="14693900" y="889000"/>
            <a:ext cx="2463800" cy="5461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특성</a:t>
            </a:r>
            <a:r>
              <a:rPr lang="en-US" sz="3000" b="0" i="0" u="none" strike="noStrike" dirty="0">
                <a:solidFill>
                  <a:srgbClr val="4C680F"/>
                </a:solidFill>
                <a:latin typeface="Pretendard ExtraBold"/>
              </a:rPr>
              <a:t> 3</a:t>
            </a:r>
          </a:p>
        </p:txBody>
      </p:sp>
      <p:sp>
        <p:nvSpPr>
          <p:cNvPr id="18" name="TextBox 18">
            <a:extLst>
              <a:ext uri="{FF2B5EF4-FFF2-40B4-BE49-F238E27FC236}">
                <a16:creationId xmlns:a16="http://schemas.microsoft.com/office/drawing/2014/main" id="{83F1E66B-E7D5-F3CC-9E61-C14AF1A60667}"/>
              </a:ext>
            </a:extLst>
          </p:cNvPr>
          <p:cNvSpPr txBox="1"/>
          <p:nvPr/>
        </p:nvSpPr>
        <p:spPr>
          <a:xfrm>
            <a:off x="5207000" y="5600700"/>
            <a:ext cx="3479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손상이 쉬움</a:t>
            </a:r>
            <a:endParaRPr lang="ko-KR" sz="3000" b="0" i="0" u="none" strike="noStrike" dirty="0">
              <a:solidFill>
                <a:srgbClr val="4C680F"/>
              </a:solidFill>
              <a:ea typeface="Pretendard ExtraBold"/>
            </a:endParaRPr>
          </a:p>
        </p:txBody>
      </p:sp>
      <p:sp>
        <p:nvSpPr>
          <p:cNvPr id="20" name="TextBox 20">
            <a:extLst>
              <a:ext uri="{FF2B5EF4-FFF2-40B4-BE49-F238E27FC236}">
                <a16:creationId xmlns:a16="http://schemas.microsoft.com/office/drawing/2014/main" id="{331893DC-C663-B98D-54A8-9F6BA88D8804}"/>
              </a:ext>
            </a:extLst>
          </p:cNvPr>
          <p:cNvSpPr txBox="1"/>
          <p:nvPr/>
        </p:nvSpPr>
        <p:spPr>
          <a:xfrm>
            <a:off x="8496299" y="5600700"/>
            <a:ext cx="58674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클러스터</a:t>
            </a:r>
            <a:r>
              <a:rPr lang="en-US" altLang="ko-KR" sz="3000" b="0" i="0" u="none" strike="noStrike" dirty="0">
                <a:solidFill>
                  <a:srgbClr val="4C680F"/>
                </a:solidFill>
                <a:ea typeface="Pretendard ExtraBold"/>
              </a:rPr>
              <a:t>(</a:t>
            </a:r>
            <a:r>
              <a:rPr lang="ko-KR" altLang="en-US" sz="3000" b="0" i="0" u="none" strike="noStrike" dirty="0">
                <a:solidFill>
                  <a:srgbClr val="4C680F"/>
                </a:solidFill>
                <a:ea typeface="Pretendard ExtraBold"/>
              </a:rPr>
              <a:t>송이</a:t>
            </a:r>
            <a:r>
              <a:rPr lang="en-US" altLang="ko-KR" sz="3000" b="0" i="0" u="none" strike="noStrike" dirty="0">
                <a:solidFill>
                  <a:srgbClr val="4C680F"/>
                </a:solidFill>
                <a:ea typeface="Pretendard ExtraBold"/>
              </a:rPr>
              <a:t>) </a:t>
            </a:r>
            <a:r>
              <a:rPr lang="ko-KR" altLang="en-US" sz="3000" b="0" i="0" u="none" strike="noStrike" dirty="0">
                <a:solidFill>
                  <a:srgbClr val="4C680F"/>
                </a:solidFill>
                <a:ea typeface="Pretendard ExtraBold"/>
              </a:rPr>
              <a:t>형태로</a:t>
            </a:r>
            <a:r>
              <a:rPr lang="en-US" altLang="ko-KR" sz="3000" dirty="0">
                <a:solidFill>
                  <a:srgbClr val="4C680F"/>
                </a:solidFill>
                <a:ea typeface="Pretendard ExtraBold"/>
              </a:rPr>
              <a:t> </a:t>
            </a:r>
            <a:r>
              <a:rPr lang="ko-KR" altLang="en-US" sz="3000" dirty="0">
                <a:solidFill>
                  <a:srgbClr val="4C680F"/>
                </a:solidFill>
                <a:ea typeface="Pretendard ExtraBold"/>
              </a:rPr>
              <a:t>자람</a:t>
            </a:r>
            <a:endParaRPr lang="ko-KR" sz="3000" b="0" i="0" u="none" strike="noStrike" dirty="0">
              <a:solidFill>
                <a:srgbClr val="4C680F"/>
              </a:solidFill>
              <a:ea typeface="Pretendard ExtraBold"/>
            </a:endParaRPr>
          </a:p>
        </p:txBody>
      </p:sp>
      <p:sp>
        <p:nvSpPr>
          <p:cNvPr id="22" name="TextBox 22">
            <a:extLst>
              <a:ext uri="{FF2B5EF4-FFF2-40B4-BE49-F238E27FC236}">
                <a16:creationId xmlns:a16="http://schemas.microsoft.com/office/drawing/2014/main" id="{2DD67C1D-8E05-C685-3766-A053A7C8F882}"/>
              </a:ext>
            </a:extLst>
          </p:cNvPr>
          <p:cNvSpPr txBox="1"/>
          <p:nvPr/>
        </p:nvSpPr>
        <p:spPr>
          <a:xfrm>
            <a:off x="14166850" y="5600700"/>
            <a:ext cx="3479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줄기와 연결됨</a:t>
            </a:r>
            <a:endParaRPr lang="ko-KR" sz="3000" b="0" i="0" u="none" strike="noStrike" dirty="0">
              <a:solidFill>
                <a:srgbClr val="4C680F"/>
              </a:solidFill>
              <a:ea typeface="Pretendard ExtraBold"/>
            </a:endParaRPr>
          </a:p>
        </p:txBody>
      </p:sp>
      <p:pic>
        <p:nvPicPr>
          <p:cNvPr id="6146" name="Picture 2" descr="딸기 모르고 먹으면 독 된다&quot; 반드시 이렇게 드세요! | 라이프업">
            <a:extLst>
              <a:ext uri="{FF2B5EF4-FFF2-40B4-BE49-F238E27FC236}">
                <a16:creationId xmlns:a16="http://schemas.microsoft.com/office/drawing/2014/main" id="{C99C53E1-F7D1-CC7F-791F-6BF7852D97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1250" y="2632869"/>
            <a:ext cx="4057170" cy="247253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맛있는 딸기 예쁘게 잘익었어요 💚🍓 아이들과 헤븐온어스에서 즐거운 하루 보내세요😊 #딸기체험농장 #딸기체험 #용인딸기농장 #용인딸기  #용인딸기체험농장 #딸기 #딸기따기">
            <a:extLst>
              <a:ext uri="{FF2B5EF4-FFF2-40B4-BE49-F238E27FC236}">
                <a16:creationId xmlns:a16="http://schemas.microsoft.com/office/drawing/2014/main" id="{831CCA96-C41B-4C78-3FB1-CBD7B6BF217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3328" t="18608" r="1998" b="2751"/>
          <a:stretch/>
        </p:blipFill>
        <p:spPr bwMode="auto">
          <a:xfrm>
            <a:off x="9414115" y="2628900"/>
            <a:ext cx="4031769" cy="24765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딸기 키우고 돌보는 방법">
            <a:extLst>
              <a:ext uri="{FF2B5EF4-FFF2-40B4-BE49-F238E27FC236}">
                <a16:creationId xmlns:a16="http://schemas.microsoft.com/office/drawing/2014/main" id="{BEF924ED-0E11-450C-6F6D-3CD84AD7BD58}"/>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1533" b="8057"/>
          <a:stretch/>
        </p:blipFill>
        <p:spPr bwMode="auto">
          <a:xfrm>
            <a:off x="13998816" y="2628900"/>
            <a:ext cx="4019068" cy="24765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7">
            <a:extLst>
              <a:ext uri="{FF2B5EF4-FFF2-40B4-BE49-F238E27FC236}">
                <a16:creationId xmlns:a16="http://schemas.microsoft.com/office/drawing/2014/main" id="{7ED50561-43BB-8114-F6C5-A596AEEDDF08}"/>
              </a:ext>
            </a:extLst>
          </p:cNvPr>
          <p:cNvSpPr txBox="1"/>
          <p:nvPr/>
        </p:nvSpPr>
        <p:spPr>
          <a:xfrm>
            <a:off x="4394200" y="7112000"/>
            <a:ext cx="4521200" cy="2209800"/>
          </a:xfrm>
          <a:prstGeom prst="rect">
            <a:avLst/>
          </a:prstGeom>
        </p:spPr>
        <p:txBody>
          <a:bodyPr lIns="0" tIns="0" rIns="0" bIns="0" rtlCol="0" anchor="ctr"/>
          <a:lstStyle/>
          <a:p>
            <a:pPr marL="342900" indent="-342900" algn="ctr">
              <a:lnSpc>
                <a:spcPct val="116199"/>
              </a:lnSpc>
              <a:buFontTx/>
              <a:buChar char="-"/>
            </a:pPr>
            <a:r>
              <a:rPr lang="ko-KR" altLang="en-US" sz="2500" b="0" i="0" u="none" strike="noStrike" dirty="0">
                <a:solidFill>
                  <a:srgbClr val="4C680F"/>
                </a:solidFill>
                <a:latin typeface="Pretendard Regular" panose="020B0600000101010101" charset="-127"/>
                <a:ea typeface="Pretendard Regular" panose="020B0600000101010101" charset="-127"/>
              </a:rPr>
              <a:t>외부 충격에 약함</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표면에 미세한 털 손상 조심 </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
        <p:nvSpPr>
          <p:cNvPr id="24" name="TextBox 17">
            <a:extLst>
              <a:ext uri="{FF2B5EF4-FFF2-40B4-BE49-F238E27FC236}">
                <a16:creationId xmlns:a16="http://schemas.microsoft.com/office/drawing/2014/main" id="{60B677F3-119D-4DAC-6EA5-6EDDB3CD0A7F}"/>
              </a:ext>
            </a:extLst>
          </p:cNvPr>
          <p:cNvSpPr txBox="1"/>
          <p:nvPr/>
        </p:nvSpPr>
        <p:spPr>
          <a:xfrm>
            <a:off x="9001124" y="71120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여러 개의 딸기가 </a:t>
            </a:r>
            <a:endParaRPr lang="en-US" altLang="ko-KR" sz="2500" dirty="0">
              <a:solidFill>
                <a:srgbClr val="4C680F"/>
              </a:solidFill>
              <a:latin typeface="Pretendard Regular" panose="020B0600000101010101" charset="-127"/>
              <a:ea typeface="Pretendard Regular" panose="020B0600000101010101" charset="-127"/>
            </a:endParaRPr>
          </a:p>
          <a:p>
            <a:pPr lvl="0" algn="ctr">
              <a:lnSpc>
                <a:spcPct val="116199"/>
              </a:lnSpc>
            </a:pPr>
            <a:r>
              <a:rPr lang="en-US" altLang="ko-KR" sz="2500" dirty="0">
                <a:solidFill>
                  <a:srgbClr val="4C680F"/>
                </a:solidFill>
                <a:latin typeface="Pretendard Regular" panose="020B0600000101010101" charset="-127"/>
                <a:ea typeface="Pretendard Regular" panose="020B0600000101010101" charset="-127"/>
              </a:rPr>
              <a:t>   </a:t>
            </a:r>
            <a:r>
              <a:rPr lang="ko-KR" altLang="en-US" sz="2500" dirty="0">
                <a:solidFill>
                  <a:srgbClr val="4C680F"/>
                </a:solidFill>
                <a:latin typeface="Pretendard Regular" panose="020B0600000101010101" charset="-127"/>
                <a:ea typeface="Pretendard Regular" panose="020B0600000101010101" charset="-127"/>
              </a:rPr>
              <a:t>한 줄기에서 뭉쳐 자람</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5" name="TextBox 17">
            <a:extLst>
              <a:ext uri="{FF2B5EF4-FFF2-40B4-BE49-F238E27FC236}">
                <a16:creationId xmlns:a16="http://schemas.microsoft.com/office/drawing/2014/main" id="{0170020C-3321-5647-41DF-ECFE065A56D8}"/>
              </a:ext>
            </a:extLst>
          </p:cNvPr>
          <p:cNvSpPr txBox="1"/>
          <p:nvPr/>
        </p:nvSpPr>
        <p:spPr>
          <a:xfrm>
            <a:off x="13642974" y="7112000"/>
            <a:ext cx="4521200" cy="2209800"/>
          </a:xfrm>
          <a:prstGeom prst="rect">
            <a:avLst/>
          </a:prstGeom>
        </p:spPr>
        <p:txBody>
          <a:bodyPr lIns="0" tIns="0" rIns="0" bIns="0" rtlCol="0" anchor="ctr"/>
          <a:lstStyle/>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줄기의 길이와 강도가 다름</a:t>
            </a:r>
            <a:endParaRPr lang="en-US" altLang="ko-KR" sz="2500" dirty="0">
              <a:solidFill>
                <a:srgbClr val="4C680F"/>
              </a:solidFill>
              <a:latin typeface="Pretendard Regular" panose="020B0600000101010101" charset="-127"/>
              <a:ea typeface="Pretendard Regular" panose="020B0600000101010101" charset="-127"/>
            </a:endParaRPr>
          </a:p>
          <a:p>
            <a:pPr marL="342900" lvl="0" indent="-342900" algn="ctr">
              <a:lnSpc>
                <a:spcPct val="116199"/>
              </a:lnSpc>
              <a:buFontTx/>
              <a:buChar char="-"/>
            </a:pPr>
            <a:r>
              <a:rPr lang="ko-KR" altLang="en-US" sz="2500" dirty="0">
                <a:solidFill>
                  <a:srgbClr val="4C680F"/>
                </a:solidFill>
                <a:latin typeface="Pretendard Regular" panose="020B0600000101010101" charset="-127"/>
                <a:ea typeface="Pretendard Regular" panose="020B0600000101010101" charset="-127"/>
              </a:rPr>
              <a:t>줄기 절단이 필요한 경우 존재</a:t>
            </a:r>
            <a:endParaRPr lang="en-US" altLang="ko-KR" sz="2500" dirty="0">
              <a:solidFill>
                <a:srgbClr val="4C680F"/>
              </a:solidFill>
              <a:latin typeface="Pretendard Regular" panose="020B0600000101010101" charset="-127"/>
              <a:ea typeface="Pretendard Regular" panose="020B0600000101010101" charset="-127"/>
            </a:endParaRPr>
          </a:p>
        </p:txBody>
      </p:sp>
      <p:sp>
        <p:nvSpPr>
          <p:cNvPr id="27" name="TextBox 4">
            <a:extLst>
              <a:ext uri="{FF2B5EF4-FFF2-40B4-BE49-F238E27FC236}">
                <a16:creationId xmlns:a16="http://schemas.microsoft.com/office/drawing/2014/main" id="{4DEFF83D-8993-7DB3-27E5-E44A9173C2F6}"/>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Tree>
    <p:extLst>
      <p:ext uri="{BB962C8B-B14F-4D97-AF65-F5344CB8AC3E}">
        <p14:creationId xmlns:p14="http://schemas.microsoft.com/office/powerpoint/2010/main" val="557705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9F47CE80-8BE9-8278-CD47-E2676F9E60D6}"/>
            </a:ext>
          </a:extLst>
        </p:cNvPr>
        <p:cNvGrpSpPr/>
        <p:nvPr/>
      </p:nvGrpSpPr>
      <p:grpSpPr>
        <a:xfrm>
          <a:off x="0" y="0"/>
          <a:ext cx="0" cy="0"/>
          <a:chOff x="0" y="0"/>
          <a:chExt cx="0" cy="0"/>
        </a:xfrm>
      </p:grpSpPr>
      <p:pic>
        <p:nvPicPr>
          <p:cNvPr id="2" name="Picture 2">
            <a:extLst>
              <a:ext uri="{FF2B5EF4-FFF2-40B4-BE49-F238E27FC236}">
                <a16:creationId xmlns:a16="http://schemas.microsoft.com/office/drawing/2014/main" id="{98BD7326-CE3F-67B1-0B61-03E0A120E952}"/>
              </a:ext>
            </a:extLst>
          </p:cNvPr>
          <p:cNvPicPr>
            <a:picLocks noChangeAspect="1"/>
          </p:cNvPicPr>
          <p:nvPr/>
        </p:nvPicPr>
        <p:blipFill>
          <a:blip r:embed="rId3"/>
          <a:stretch>
            <a:fillRect/>
          </a:stretch>
        </p:blipFill>
        <p:spPr>
          <a:xfrm>
            <a:off x="0" y="0"/>
            <a:ext cx="4445000" cy="10280650"/>
          </a:xfrm>
          <a:prstGeom prst="rect">
            <a:avLst/>
          </a:prstGeom>
        </p:spPr>
      </p:pic>
      <p:pic>
        <p:nvPicPr>
          <p:cNvPr id="3" name="Picture 3">
            <a:extLst>
              <a:ext uri="{FF2B5EF4-FFF2-40B4-BE49-F238E27FC236}">
                <a16:creationId xmlns:a16="http://schemas.microsoft.com/office/drawing/2014/main" id="{97CA2828-A9D7-F2DA-DA8A-E78B25618426}"/>
              </a:ext>
            </a:extLst>
          </p:cNvPr>
          <p:cNvPicPr>
            <a:picLocks noChangeAspect="1"/>
          </p:cNvPicPr>
          <p:nvPr/>
        </p:nvPicPr>
        <p:blipFill>
          <a:blip r:embed="rId4"/>
          <a:stretch>
            <a:fillRect/>
          </a:stretch>
        </p:blipFill>
        <p:spPr>
          <a:xfrm rot="5400000">
            <a:off x="-711200" y="5156200"/>
            <a:ext cx="10312400" cy="12700"/>
          </a:xfrm>
          <a:prstGeom prst="rect">
            <a:avLst/>
          </a:prstGeom>
        </p:spPr>
      </p:pic>
      <p:pic>
        <p:nvPicPr>
          <p:cNvPr id="7" name="Picture 7">
            <a:extLst>
              <a:ext uri="{FF2B5EF4-FFF2-40B4-BE49-F238E27FC236}">
                <a16:creationId xmlns:a16="http://schemas.microsoft.com/office/drawing/2014/main" id="{4B69FAB2-A3D3-54AD-ED81-6FDF921ECE2C}"/>
              </a:ext>
            </a:extLst>
          </p:cNvPr>
          <p:cNvPicPr>
            <a:picLocks noChangeAspect="1"/>
          </p:cNvPicPr>
          <p:nvPr/>
        </p:nvPicPr>
        <p:blipFill>
          <a:blip r:embed="rId5"/>
          <a:stretch>
            <a:fillRect/>
          </a:stretch>
        </p:blipFill>
        <p:spPr>
          <a:xfrm rot="-5400000">
            <a:off x="4927600" y="5207000"/>
            <a:ext cx="8445500" cy="12700"/>
          </a:xfrm>
          <a:prstGeom prst="rect">
            <a:avLst/>
          </a:prstGeom>
        </p:spPr>
      </p:pic>
      <p:pic>
        <p:nvPicPr>
          <p:cNvPr id="8" name="Picture 8">
            <a:extLst>
              <a:ext uri="{FF2B5EF4-FFF2-40B4-BE49-F238E27FC236}">
                <a16:creationId xmlns:a16="http://schemas.microsoft.com/office/drawing/2014/main" id="{E1389528-AA08-2EF2-67D0-76362DBDDFA9}"/>
              </a:ext>
            </a:extLst>
          </p:cNvPr>
          <p:cNvPicPr>
            <a:picLocks noChangeAspect="1"/>
          </p:cNvPicPr>
          <p:nvPr/>
        </p:nvPicPr>
        <p:blipFill>
          <a:blip r:embed="rId5"/>
          <a:stretch>
            <a:fillRect/>
          </a:stretch>
        </p:blipFill>
        <p:spPr>
          <a:xfrm rot="-5400000">
            <a:off x="9499600" y="5207000"/>
            <a:ext cx="8445500" cy="12700"/>
          </a:xfrm>
          <a:prstGeom prst="rect">
            <a:avLst/>
          </a:prstGeom>
        </p:spPr>
      </p:pic>
      <p:sp>
        <p:nvSpPr>
          <p:cNvPr id="23" name="TextBox 4">
            <a:extLst>
              <a:ext uri="{FF2B5EF4-FFF2-40B4-BE49-F238E27FC236}">
                <a16:creationId xmlns:a16="http://schemas.microsoft.com/office/drawing/2014/main" id="{8FE8D15F-261E-54EB-EEAD-90CBB6EDA0CF}"/>
              </a:ext>
            </a:extLst>
          </p:cNvPr>
          <p:cNvSpPr txBox="1"/>
          <p:nvPr/>
        </p:nvSpPr>
        <p:spPr>
          <a:xfrm>
            <a:off x="647700" y="647700"/>
            <a:ext cx="3683000" cy="2324100"/>
          </a:xfrm>
          <a:prstGeom prst="rect">
            <a:avLst/>
          </a:prstGeom>
        </p:spPr>
        <p:txBody>
          <a:bodyPr lIns="0" tIns="0" rIns="0" bIns="0" rtlCol="0" anchor="ctr"/>
          <a:lstStyle/>
          <a:p>
            <a:pPr lvl="0" algn="l">
              <a:lnSpc>
                <a:spcPct val="99600"/>
              </a:lnSpc>
            </a:pPr>
            <a:r>
              <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프로젝트</a:t>
            </a:r>
          </a:p>
          <a:p>
            <a:pPr lvl="0" algn="l">
              <a:lnSpc>
                <a:spcPct val="99600"/>
              </a:lnSpc>
            </a:pPr>
            <a:r>
              <a:rPr lang="ko-KR" altLang="en-US"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rPr>
              <a:t>필요성</a:t>
            </a:r>
            <a:endParaRPr lang="ko-KR" sz="7000" b="0" i="0" u="none" strike="noStrike" dirty="0">
              <a:solidFill>
                <a:srgbClr val="4C680F"/>
              </a:solidFill>
              <a:latin typeface="Pretendard Black" panose="020B0600000101010101" charset="-127"/>
              <a:ea typeface="Pretendard Black" panose="020B0600000101010101" charset="-127"/>
              <a:cs typeface="Pretendard ExtraBold" panose="02000903000000020004" pitchFamily="50" charset="-127"/>
            </a:endParaRPr>
          </a:p>
        </p:txBody>
      </p:sp>
      <p:sp>
        <p:nvSpPr>
          <p:cNvPr id="24" name="TextBox 9">
            <a:extLst>
              <a:ext uri="{FF2B5EF4-FFF2-40B4-BE49-F238E27FC236}">
                <a16:creationId xmlns:a16="http://schemas.microsoft.com/office/drawing/2014/main" id="{CAF6A145-65B6-4945-E5BC-2672EABB599D}"/>
              </a:ext>
            </a:extLst>
          </p:cNvPr>
          <p:cNvSpPr txBox="1"/>
          <p:nvPr/>
        </p:nvSpPr>
        <p:spPr>
          <a:xfrm>
            <a:off x="5518140" y="2501900"/>
            <a:ext cx="2463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농촌 인력</a:t>
            </a:r>
            <a:r>
              <a:rPr lang="en-US" altLang="ko-KR" sz="3000" dirty="0">
                <a:solidFill>
                  <a:srgbClr val="4C680F"/>
                </a:solidFill>
                <a:latin typeface="Pretendard ExtraBold"/>
                <a:ea typeface="Pretendard ExtraBold"/>
              </a:rPr>
              <a:t> </a:t>
            </a:r>
            <a:r>
              <a:rPr lang="ko-KR" altLang="en-US" sz="3000" dirty="0">
                <a:solidFill>
                  <a:srgbClr val="4C680F"/>
                </a:solidFill>
                <a:latin typeface="Pretendard ExtraBold"/>
                <a:ea typeface="Pretendard ExtraBold"/>
              </a:rPr>
              <a:t>부족</a:t>
            </a:r>
            <a:endParaRPr lang="en-US" altLang="ko-KR" sz="3000" dirty="0">
              <a:solidFill>
                <a:srgbClr val="4C680F"/>
              </a:solidFill>
              <a:latin typeface="Pretendard ExtraBold"/>
              <a:ea typeface="Pretendard ExtraBold"/>
            </a:endParaRPr>
          </a:p>
          <a:p>
            <a:pPr lvl="0" algn="ctr">
              <a:lnSpc>
                <a:spcPct val="116199"/>
              </a:lnSpc>
            </a:pPr>
            <a:r>
              <a:rPr lang="ko-KR" altLang="en-US" sz="3000" b="0" i="0" u="none" strike="noStrike" dirty="0">
                <a:solidFill>
                  <a:srgbClr val="4C680F"/>
                </a:solidFill>
                <a:latin typeface="Pretendard ExtraBold"/>
                <a:ea typeface="Pretendard ExtraBold"/>
              </a:rPr>
              <a:t>문제 해결</a:t>
            </a:r>
            <a:endParaRPr lang="en-US" altLang="ko-KR" sz="3000" b="0" i="0" u="none" strike="noStrike" dirty="0">
              <a:solidFill>
                <a:srgbClr val="4C680F"/>
              </a:solidFill>
              <a:ea typeface="Pretendard ExtraBold"/>
            </a:endParaRPr>
          </a:p>
        </p:txBody>
      </p:sp>
      <p:sp>
        <p:nvSpPr>
          <p:cNvPr id="25" name="TextBox 12">
            <a:extLst>
              <a:ext uri="{FF2B5EF4-FFF2-40B4-BE49-F238E27FC236}">
                <a16:creationId xmlns:a16="http://schemas.microsoft.com/office/drawing/2014/main" id="{4346A8CB-7410-DA0E-B3D5-0261A91CA342}"/>
              </a:ext>
            </a:extLst>
          </p:cNvPr>
          <p:cNvSpPr txBox="1"/>
          <p:nvPr/>
        </p:nvSpPr>
        <p:spPr>
          <a:xfrm>
            <a:off x="10312390" y="2476500"/>
            <a:ext cx="24638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노동 강도 감소</a:t>
            </a:r>
            <a:endParaRPr lang="en-US" sz="3000" b="0" i="0" u="none" strike="noStrike" dirty="0">
              <a:solidFill>
                <a:srgbClr val="4C680F"/>
              </a:solidFill>
              <a:latin typeface="Pretendard ExtraBold"/>
            </a:endParaRPr>
          </a:p>
        </p:txBody>
      </p:sp>
      <p:sp>
        <p:nvSpPr>
          <p:cNvPr id="26" name="TextBox 12">
            <a:extLst>
              <a:ext uri="{FF2B5EF4-FFF2-40B4-BE49-F238E27FC236}">
                <a16:creationId xmlns:a16="http://schemas.microsoft.com/office/drawing/2014/main" id="{A6190BB1-B196-A380-C327-F048DA592092}"/>
              </a:ext>
            </a:extLst>
          </p:cNvPr>
          <p:cNvSpPr txBox="1"/>
          <p:nvPr/>
        </p:nvSpPr>
        <p:spPr>
          <a:xfrm>
            <a:off x="14563715" y="2476500"/>
            <a:ext cx="3073400" cy="1066800"/>
          </a:xfrm>
          <a:prstGeom prst="rect">
            <a:avLst/>
          </a:prstGeom>
        </p:spPr>
        <p:txBody>
          <a:bodyPr lIns="0" tIns="0" rIns="0" bIns="0" rtlCol="0" anchor="ctr"/>
          <a:lstStyle/>
          <a:p>
            <a:pPr lvl="0" algn="ctr">
              <a:lnSpc>
                <a:spcPct val="116199"/>
              </a:lnSpc>
            </a:pPr>
            <a:r>
              <a:rPr lang="ko-KR" altLang="en-US" sz="3000" b="0" i="0" u="none" strike="noStrike" dirty="0">
                <a:solidFill>
                  <a:srgbClr val="4C680F"/>
                </a:solidFill>
                <a:ea typeface="Pretendard ExtraBold"/>
              </a:rPr>
              <a:t>수확 효율의</a:t>
            </a:r>
            <a:endParaRPr lang="en-US" altLang="ko-KR" sz="3000" b="0" i="0" u="none" strike="noStrike" dirty="0">
              <a:solidFill>
                <a:srgbClr val="4C680F"/>
              </a:solidFill>
              <a:ea typeface="Pretendard ExtraBold"/>
            </a:endParaRPr>
          </a:p>
          <a:p>
            <a:pPr lvl="0" algn="ctr">
              <a:lnSpc>
                <a:spcPct val="116199"/>
              </a:lnSpc>
            </a:pPr>
            <a:r>
              <a:rPr lang="ko-KR" altLang="en-US" sz="3000" dirty="0">
                <a:solidFill>
                  <a:srgbClr val="4C680F"/>
                </a:solidFill>
                <a:latin typeface="Pretendard ExtraBold"/>
                <a:ea typeface="Pretendard ExtraBold"/>
              </a:rPr>
              <a:t>정량화</a:t>
            </a:r>
            <a:endParaRPr lang="en-US" sz="3000" b="0" i="0" u="none" strike="noStrike" dirty="0">
              <a:solidFill>
                <a:srgbClr val="4C680F"/>
              </a:solidFill>
              <a:latin typeface="Pretendard ExtraBold"/>
            </a:endParaRPr>
          </a:p>
        </p:txBody>
      </p:sp>
      <p:pic>
        <p:nvPicPr>
          <p:cNvPr id="31" name="그림 30" descr="그래픽, 창의성이(가) 표시된 사진&#10;&#10;AI가 생성한 콘텐츠는 부정확할 수 있습니다.">
            <a:extLst>
              <a:ext uri="{FF2B5EF4-FFF2-40B4-BE49-F238E27FC236}">
                <a16:creationId xmlns:a16="http://schemas.microsoft.com/office/drawing/2014/main" id="{BFD8BFB9-8E80-1556-6308-8841642FB3D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582820" y="5374465"/>
            <a:ext cx="1980895" cy="1980895"/>
          </a:xfrm>
          <a:prstGeom prst="rect">
            <a:avLst/>
          </a:prstGeom>
        </p:spPr>
      </p:pic>
      <p:pic>
        <p:nvPicPr>
          <p:cNvPr id="28" name="그림 27" descr="그래픽, 창의성이(가) 표시된 사진&#10;&#10;AI가 생성한 콘텐츠는 부정확할 수 있습니다.">
            <a:extLst>
              <a:ext uri="{FF2B5EF4-FFF2-40B4-BE49-F238E27FC236}">
                <a16:creationId xmlns:a16="http://schemas.microsoft.com/office/drawing/2014/main" id="{2F5DE590-C9AF-08C8-A82B-560E0694D4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4727" y="5374464"/>
            <a:ext cx="1980895" cy="1980895"/>
          </a:xfrm>
          <a:prstGeom prst="rect">
            <a:avLst/>
          </a:prstGeom>
        </p:spPr>
      </p:pic>
      <p:pic>
        <p:nvPicPr>
          <p:cNvPr id="6" name="그림 5">
            <a:extLst>
              <a:ext uri="{FF2B5EF4-FFF2-40B4-BE49-F238E27FC236}">
                <a16:creationId xmlns:a16="http://schemas.microsoft.com/office/drawing/2014/main" id="{34958D6B-A492-3736-7EF1-90375DD868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7529" y="5011388"/>
            <a:ext cx="2173893" cy="2173893"/>
          </a:xfrm>
          <a:prstGeom prst="rect">
            <a:avLst/>
          </a:prstGeom>
        </p:spPr>
      </p:pic>
      <p:pic>
        <p:nvPicPr>
          <p:cNvPr id="10" name="그림 9">
            <a:extLst>
              <a:ext uri="{FF2B5EF4-FFF2-40B4-BE49-F238E27FC236}">
                <a16:creationId xmlns:a16="http://schemas.microsoft.com/office/drawing/2014/main" id="{2743DA9A-07A1-94B1-6FC7-245F25C28E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086722" y="4926058"/>
            <a:ext cx="2342356" cy="2342356"/>
          </a:xfrm>
          <a:prstGeom prst="rect">
            <a:avLst/>
          </a:prstGeom>
        </p:spPr>
      </p:pic>
      <p:pic>
        <p:nvPicPr>
          <p:cNvPr id="12" name="그림 11">
            <a:extLst>
              <a:ext uri="{FF2B5EF4-FFF2-40B4-BE49-F238E27FC236}">
                <a16:creationId xmlns:a16="http://schemas.microsoft.com/office/drawing/2014/main" id="{756AD145-1EA4-E35B-01C7-FD8B270773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54444" y="4910221"/>
            <a:ext cx="2342356" cy="2342356"/>
          </a:xfrm>
          <a:prstGeom prst="rect">
            <a:avLst/>
          </a:prstGeom>
        </p:spPr>
      </p:pic>
    </p:spTree>
    <p:extLst>
      <p:ext uri="{BB962C8B-B14F-4D97-AF65-F5344CB8AC3E}">
        <p14:creationId xmlns:p14="http://schemas.microsoft.com/office/powerpoint/2010/main" val="2812622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3"/>
          <a:stretch>
            <a:fillRect/>
          </a:stretch>
        </p:blipFill>
        <p:spPr>
          <a:xfrm>
            <a:off x="0" y="0"/>
            <a:ext cx="4445000" cy="781050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가위형 </a:t>
            </a:r>
            <a:r>
              <a:rPr lang="ko-KR" altLang="en-US" sz="2500" b="0" i="0" u="none" strike="noStrike" dirty="0" err="1">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그리퍼</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프로세스</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59" name="TextBox 9">
            <a:extLst>
              <a:ext uri="{FF2B5EF4-FFF2-40B4-BE49-F238E27FC236}">
                <a16:creationId xmlns:a16="http://schemas.microsoft.com/office/drawing/2014/main" id="{A36317C6-840D-397F-F62D-4DEE8D9BE27D}"/>
              </a:ext>
            </a:extLst>
          </p:cNvPr>
          <p:cNvSpPr txBox="1"/>
          <p:nvPr/>
        </p:nvSpPr>
        <p:spPr>
          <a:xfrm>
            <a:off x="4755739" y="469490"/>
            <a:ext cx="1695859" cy="1066800"/>
          </a:xfrm>
          <a:prstGeom prst="rect">
            <a:avLst/>
          </a:prstGeom>
        </p:spPr>
        <p:txBody>
          <a:bodyPr lIns="0" tIns="0" rIns="0" bIns="0" rtlCol="0" anchor="ctr"/>
          <a:lstStyle/>
          <a:p>
            <a:pPr lvl="0" algn="l">
              <a:lnSpc>
                <a:spcPct val="116199"/>
              </a:lnSpc>
            </a:pPr>
            <a:r>
              <a:rPr lang="ko-KR" altLang="en-US" sz="3000" dirty="0">
                <a:solidFill>
                  <a:srgbClr val="4C680F"/>
                </a:solidFill>
                <a:ea typeface="Pretendard ExtraBold"/>
              </a:rPr>
              <a:t>가위</a:t>
            </a:r>
            <a:r>
              <a:rPr lang="ko-KR" altLang="en-US" sz="3000" b="0" i="0" u="none" strike="noStrike" dirty="0">
                <a:solidFill>
                  <a:srgbClr val="4C680F"/>
                </a:solidFill>
                <a:ea typeface="Pretendard ExtraBold"/>
              </a:rPr>
              <a:t>형　</a:t>
            </a:r>
            <a:r>
              <a:rPr lang="ko-KR" altLang="en-US" sz="3000" b="0" i="0" u="none" strike="noStrike" dirty="0" err="1">
                <a:solidFill>
                  <a:srgbClr val="4C680F"/>
                </a:solidFill>
                <a:ea typeface="Pretendard ExtraBold"/>
              </a:rPr>
              <a:t>그리퍼</a:t>
            </a:r>
            <a:endParaRPr lang="en-US" sz="3000" b="0" i="0" u="none" strike="noStrike" dirty="0">
              <a:solidFill>
                <a:srgbClr val="4C680F"/>
              </a:solidFill>
              <a:latin typeface="Pretendard ExtraBold"/>
            </a:endParaRPr>
          </a:p>
        </p:txBody>
      </p:sp>
      <p:grpSp>
        <p:nvGrpSpPr>
          <p:cNvPr id="2" name="그룹 1">
            <a:extLst>
              <a:ext uri="{FF2B5EF4-FFF2-40B4-BE49-F238E27FC236}">
                <a16:creationId xmlns:a16="http://schemas.microsoft.com/office/drawing/2014/main" id="{19323917-2F44-95C0-B49D-33D53B90599F}"/>
              </a:ext>
            </a:extLst>
          </p:cNvPr>
          <p:cNvGrpSpPr/>
          <p:nvPr/>
        </p:nvGrpSpPr>
        <p:grpSpPr>
          <a:xfrm>
            <a:off x="6955473" y="594345"/>
            <a:ext cx="10703877" cy="9136409"/>
            <a:chOff x="7560285" y="1244115"/>
            <a:chExt cx="9601822" cy="8387594"/>
          </a:xfrm>
        </p:grpSpPr>
        <p:sp>
          <p:nvSpPr>
            <p:cNvPr id="3" name="Google Shape;55;p13">
              <a:extLst>
                <a:ext uri="{FF2B5EF4-FFF2-40B4-BE49-F238E27FC236}">
                  <a16:creationId xmlns:a16="http://schemas.microsoft.com/office/drawing/2014/main" id="{4EDDD917-6D72-D3BE-10D3-42C0A6F8B181}"/>
                </a:ext>
              </a:extLst>
            </p:cNvPr>
            <p:cNvSpPr/>
            <p:nvPr/>
          </p:nvSpPr>
          <p:spPr>
            <a:xfrm>
              <a:off x="12812698" y="1244115"/>
              <a:ext cx="4349409" cy="8387593"/>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4" name="Google Shape;56;p13">
              <a:extLst>
                <a:ext uri="{FF2B5EF4-FFF2-40B4-BE49-F238E27FC236}">
                  <a16:creationId xmlns:a16="http://schemas.microsoft.com/office/drawing/2014/main" id="{AB684771-95E5-3EF4-DC09-286D8DF03D00}"/>
                </a:ext>
              </a:extLst>
            </p:cNvPr>
            <p:cNvSpPr/>
            <p:nvPr/>
          </p:nvSpPr>
          <p:spPr>
            <a:xfrm>
              <a:off x="7560285" y="1244116"/>
              <a:ext cx="4728218" cy="8387593"/>
            </a:xfrm>
            <a:prstGeom prst="rect">
              <a:avLst/>
            </a:prstGeom>
            <a:gradFill flip="none" rotWithShape="1">
              <a:gsLst>
                <a:gs pos="0">
                  <a:srgbClr val="BDDC7C">
                    <a:tint val="66000"/>
                    <a:satMod val="160000"/>
                  </a:srgbClr>
                </a:gs>
                <a:gs pos="50000">
                  <a:srgbClr val="BDDC7C">
                    <a:tint val="44500"/>
                    <a:satMod val="160000"/>
                  </a:srgbClr>
                </a:gs>
                <a:gs pos="100000">
                  <a:srgbClr val="BDDC7C">
                    <a:tint val="23500"/>
                    <a:satMod val="160000"/>
                  </a:srgbClr>
                </a:gs>
              </a:gsLst>
              <a:lin ang="2700000" scaled="1"/>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sz="1200">
                <a:highlight>
                  <a:srgbClr val="FFFFFF"/>
                </a:highlight>
                <a:latin typeface="Pretendard Regular" panose="020B0600000101010101" charset="-127"/>
                <a:ea typeface="Pretendard Regular" panose="020B0600000101010101" charset="-127"/>
              </a:endParaRPr>
            </a:p>
          </p:txBody>
        </p:sp>
        <p:sp>
          <p:nvSpPr>
            <p:cNvPr id="9" name="Google Shape;57;p13">
              <a:extLst>
                <a:ext uri="{FF2B5EF4-FFF2-40B4-BE49-F238E27FC236}">
                  <a16:creationId xmlns:a16="http://schemas.microsoft.com/office/drawing/2014/main" id="{82905730-108B-D060-E710-5C469D12C268}"/>
                </a:ext>
              </a:extLst>
            </p:cNvPr>
            <p:cNvSpPr/>
            <p:nvPr/>
          </p:nvSpPr>
          <p:spPr>
            <a:xfrm>
              <a:off x="8985698" y="2286680"/>
              <a:ext cx="2038716" cy="493728"/>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dirty="0">
                  <a:latin typeface="Pretendard Regular" panose="020B0600000101010101" charset="-127"/>
                  <a:ea typeface="Pretendard Regular" panose="020B0600000101010101" charset="-127"/>
                </a:rPr>
                <a:t>시작</a:t>
              </a:r>
            </a:p>
          </p:txBody>
        </p:sp>
        <p:cxnSp>
          <p:nvCxnSpPr>
            <p:cNvPr id="10" name="Google Shape;58;p13">
              <a:extLst>
                <a:ext uri="{FF2B5EF4-FFF2-40B4-BE49-F238E27FC236}">
                  <a16:creationId xmlns:a16="http://schemas.microsoft.com/office/drawing/2014/main" id="{4A8E3B85-1E95-C6B2-C1C2-A165EEA52463}"/>
                </a:ext>
              </a:extLst>
            </p:cNvPr>
            <p:cNvCxnSpPr>
              <a:cxnSpLocks/>
              <a:stCxn id="9" idx="4"/>
              <a:endCxn id="11" idx="0"/>
            </p:cNvCxnSpPr>
            <p:nvPr/>
          </p:nvCxnSpPr>
          <p:spPr>
            <a:xfrm flipH="1">
              <a:off x="10003901" y="2780408"/>
              <a:ext cx="1155" cy="234270"/>
            </a:xfrm>
            <a:prstGeom prst="straightConnector1">
              <a:avLst/>
            </a:prstGeom>
            <a:noFill/>
            <a:ln w="38100" cap="flat" cmpd="sng">
              <a:solidFill>
                <a:schemeClr val="dk2"/>
              </a:solidFill>
              <a:prstDash val="solid"/>
              <a:round/>
              <a:headEnd type="none" w="med" len="med"/>
              <a:tailEnd type="triangle" w="med" len="med"/>
            </a:ln>
          </p:spPr>
        </p:cxnSp>
        <p:sp>
          <p:nvSpPr>
            <p:cNvPr id="11" name="Google Shape;59;p13">
              <a:extLst>
                <a:ext uri="{FF2B5EF4-FFF2-40B4-BE49-F238E27FC236}">
                  <a16:creationId xmlns:a16="http://schemas.microsoft.com/office/drawing/2014/main" id="{34C4F32E-2EC7-43C3-B6A4-20FB2498C77B}"/>
                </a:ext>
              </a:extLst>
            </p:cNvPr>
            <p:cNvSpPr/>
            <p:nvPr/>
          </p:nvSpPr>
          <p:spPr>
            <a:xfrm>
              <a:off x="8984543" y="3014677"/>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12" name="Google Shape;60;p13">
              <a:extLst>
                <a:ext uri="{FF2B5EF4-FFF2-40B4-BE49-F238E27FC236}">
                  <a16:creationId xmlns:a16="http://schemas.microsoft.com/office/drawing/2014/main" id="{4B8DB0EA-1988-E2C5-C053-689DF5B4A3CF}"/>
                </a:ext>
              </a:extLst>
            </p:cNvPr>
            <p:cNvCxnSpPr>
              <a:stCxn id="11" idx="2"/>
              <a:endCxn id="13" idx="0"/>
            </p:cNvCxnSpPr>
            <p:nvPr/>
          </p:nvCxnSpPr>
          <p:spPr>
            <a:xfrm>
              <a:off x="10003901" y="3562519"/>
              <a:ext cx="364" cy="305271"/>
            </a:xfrm>
            <a:prstGeom prst="straightConnector1">
              <a:avLst/>
            </a:prstGeom>
            <a:noFill/>
            <a:ln w="38100" cap="flat" cmpd="sng">
              <a:solidFill>
                <a:schemeClr val="dk2"/>
              </a:solidFill>
              <a:prstDash val="solid"/>
              <a:round/>
              <a:headEnd type="none" w="med" len="med"/>
              <a:tailEnd type="triangle" w="med" len="med"/>
            </a:ln>
          </p:spPr>
        </p:cxnSp>
        <p:sp>
          <p:nvSpPr>
            <p:cNvPr id="13" name="Google Shape;61;p13">
              <a:extLst>
                <a:ext uri="{FF2B5EF4-FFF2-40B4-BE49-F238E27FC236}">
                  <a16:creationId xmlns:a16="http://schemas.microsoft.com/office/drawing/2014/main" id="{8CD46104-CE44-D116-1F84-4BFB08D5B1FD}"/>
                </a:ext>
              </a:extLst>
            </p:cNvPr>
            <p:cNvSpPr/>
            <p:nvPr/>
          </p:nvSpPr>
          <p:spPr>
            <a:xfrm>
              <a:off x="8984724" y="3867627"/>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14" name="Google Shape;62;p13">
              <a:extLst>
                <a:ext uri="{FF2B5EF4-FFF2-40B4-BE49-F238E27FC236}">
                  <a16:creationId xmlns:a16="http://schemas.microsoft.com/office/drawing/2014/main" id="{1438EB69-93E2-A759-D717-1E533319A6E5}"/>
                </a:ext>
              </a:extLst>
            </p:cNvPr>
            <p:cNvCxnSpPr>
              <a:stCxn id="13" idx="2"/>
              <a:endCxn id="15" idx="0"/>
            </p:cNvCxnSpPr>
            <p:nvPr/>
          </p:nvCxnSpPr>
          <p:spPr>
            <a:xfrm>
              <a:off x="10004083" y="4415468"/>
              <a:ext cx="0" cy="305271"/>
            </a:xfrm>
            <a:prstGeom prst="straightConnector1">
              <a:avLst/>
            </a:prstGeom>
            <a:noFill/>
            <a:ln w="38100" cap="flat" cmpd="sng">
              <a:solidFill>
                <a:schemeClr val="dk2"/>
              </a:solidFill>
              <a:prstDash val="solid"/>
              <a:round/>
              <a:headEnd type="none" w="med" len="med"/>
              <a:tailEnd type="triangle" w="med" len="med"/>
            </a:ln>
          </p:spPr>
        </p:cxnSp>
        <p:sp>
          <p:nvSpPr>
            <p:cNvPr id="15" name="Google Shape;63;p13">
              <a:extLst>
                <a:ext uri="{FF2B5EF4-FFF2-40B4-BE49-F238E27FC236}">
                  <a16:creationId xmlns:a16="http://schemas.microsoft.com/office/drawing/2014/main" id="{1F05950E-7A1A-F274-9E01-1142A2B8201C}"/>
                </a:ext>
              </a:extLst>
            </p:cNvPr>
            <p:cNvSpPr/>
            <p:nvPr/>
          </p:nvSpPr>
          <p:spPr>
            <a:xfrm>
              <a:off x="8984543" y="4720576"/>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sp>
          <p:nvSpPr>
            <p:cNvPr id="16" name="Google Shape;64;p13">
              <a:extLst>
                <a:ext uri="{FF2B5EF4-FFF2-40B4-BE49-F238E27FC236}">
                  <a16:creationId xmlns:a16="http://schemas.microsoft.com/office/drawing/2014/main" id="{135C2E85-CDD9-323D-7120-F059664F8863}"/>
                </a:ext>
              </a:extLst>
            </p:cNvPr>
            <p:cNvSpPr/>
            <p:nvPr/>
          </p:nvSpPr>
          <p:spPr>
            <a:xfrm>
              <a:off x="13959772" y="3162926"/>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로봇팔로 좌표전달</a:t>
              </a:r>
              <a:endParaRPr sz="1500" dirty="0">
                <a:latin typeface="Pretendard Regular" panose="020B0600000101010101" charset="-127"/>
                <a:ea typeface="Pretendard Regular" panose="020B0600000101010101" charset="-127"/>
              </a:endParaRPr>
            </a:p>
          </p:txBody>
        </p:sp>
        <p:cxnSp>
          <p:nvCxnSpPr>
            <p:cNvPr id="17" name="Google Shape;65;p13">
              <a:extLst>
                <a:ext uri="{FF2B5EF4-FFF2-40B4-BE49-F238E27FC236}">
                  <a16:creationId xmlns:a16="http://schemas.microsoft.com/office/drawing/2014/main" id="{83CAA019-3384-B332-8B72-14F8EE5EC76D}"/>
                </a:ext>
              </a:extLst>
            </p:cNvPr>
            <p:cNvCxnSpPr>
              <a:stCxn id="15" idx="2"/>
              <a:endCxn id="50" idx="0"/>
            </p:cNvCxnSpPr>
            <p:nvPr/>
          </p:nvCxnSpPr>
          <p:spPr>
            <a:xfrm>
              <a:off x="10003901" y="5268417"/>
              <a:ext cx="364" cy="263340"/>
            </a:xfrm>
            <a:prstGeom prst="straightConnector1">
              <a:avLst/>
            </a:prstGeom>
            <a:noFill/>
            <a:ln w="38100" cap="flat" cmpd="sng">
              <a:solidFill>
                <a:schemeClr val="dk2"/>
              </a:solidFill>
              <a:prstDash val="solid"/>
              <a:round/>
              <a:headEnd type="none" w="med" len="med"/>
              <a:tailEnd type="triangle" w="med" len="med"/>
            </a:ln>
          </p:spPr>
        </p:cxnSp>
        <p:sp>
          <p:nvSpPr>
            <p:cNvPr id="50" name="Google Shape;66;p13">
              <a:extLst>
                <a:ext uri="{FF2B5EF4-FFF2-40B4-BE49-F238E27FC236}">
                  <a16:creationId xmlns:a16="http://schemas.microsoft.com/office/drawing/2014/main" id="{0F4A5C04-DAA7-A4A1-F9D2-EAE4C90E216B}"/>
                </a:ext>
              </a:extLst>
            </p:cNvPr>
            <p:cNvSpPr/>
            <p:nvPr/>
          </p:nvSpPr>
          <p:spPr>
            <a:xfrm>
              <a:off x="8984724" y="5531773"/>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cxnSp>
          <p:nvCxnSpPr>
            <p:cNvPr id="60" name="Google Shape;67;p13">
              <a:extLst>
                <a:ext uri="{FF2B5EF4-FFF2-40B4-BE49-F238E27FC236}">
                  <a16:creationId xmlns:a16="http://schemas.microsoft.com/office/drawing/2014/main" id="{75225450-0AFA-6F88-2C4D-3E51664AF2B1}"/>
                </a:ext>
              </a:extLst>
            </p:cNvPr>
            <p:cNvCxnSpPr>
              <a:cxnSpLocks/>
              <a:stCxn id="50" idx="2"/>
            </p:cNvCxnSpPr>
            <p:nvPr/>
          </p:nvCxnSpPr>
          <p:spPr>
            <a:xfrm>
              <a:off x="10004083" y="6079615"/>
              <a:ext cx="0" cy="263340"/>
            </a:xfrm>
            <a:prstGeom prst="straightConnector1">
              <a:avLst/>
            </a:prstGeom>
            <a:noFill/>
            <a:ln w="38100" cap="flat" cmpd="sng">
              <a:solidFill>
                <a:schemeClr val="dk2"/>
              </a:solidFill>
              <a:prstDash val="solid"/>
              <a:round/>
              <a:headEnd type="none" w="med" len="med"/>
              <a:tailEnd type="triangle" w="med" len="med"/>
            </a:ln>
          </p:spPr>
        </p:cxnSp>
        <p:sp>
          <p:nvSpPr>
            <p:cNvPr id="61" name="Google Shape;70;p13">
              <a:extLst>
                <a:ext uri="{FF2B5EF4-FFF2-40B4-BE49-F238E27FC236}">
                  <a16:creationId xmlns:a16="http://schemas.microsoft.com/office/drawing/2014/main" id="{834F129F-C81A-32E4-6F43-F8C712E30595}"/>
                </a:ext>
              </a:extLst>
            </p:cNvPr>
            <p:cNvSpPr/>
            <p:nvPr/>
          </p:nvSpPr>
          <p:spPr>
            <a:xfrm>
              <a:off x="8977875" y="7148986"/>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딸기와 카메라 사이의 </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Depth Map 측정</a:t>
              </a:r>
              <a:endParaRPr sz="1500" dirty="0">
                <a:latin typeface="Pretendard Regular" panose="020B0600000101010101" charset="-127"/>
                <a:ea typeface="Pretendard Regular" panose="020B0600000101010101" charset="-127"/>
              </a:endParaRPr>
            </a:p>
          </p:txBody>
        </p:sp>
        <p:sp>
          <p:nvSpPr>
            <p:cNvPr id="62" name="Google Shape;72;p13">
              <a:extLst>
                <a:ext uri="{FF2B5EF4-FFF2-40B4-BE49-F238E27FC236}">
                  <a16:creationId xmlns:a16="http://schemas.microsoft.com/office/drawing/2014/main" id="{0107B51E-24D4-3796-5A2D-9AF2C6CD13C6}"/>
                </a:ext>
              </a:extLst>
            </p:cNvPr>
            <p:cNvSpPr/>
            <p:nvPr/>
          </p:nvSpPr>
          <p:spPr>
            <a:xfrm>
              <a:off x="8980329" y="6360545"/>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별 숙성도 측정</a:t>
              </a:r>
              <a:endParaRPr sz="1500" dirty="0">
                <a:latin typeface="Pretendard Regular" panose="020B0600000101010101" charset="-127"/>
                <a:ea typeface="Pretendard Regular" panose="020B0600000101010101" charset="-127"/>
              </a:endParaRPr>
            </a:p>
          </p:txBody>
        </p:sp>
        <p:cxnSp>
          <p:nvCxnSpPr>
            <p:cNvPr id="63" name="Google Shape;74;p13">
              <a:extLst>
                <a:ext uri="{FF2B5EF4-FFF2-40B4-BE49-F238E27FC236}">
                  <a16:creationId xmlns:a16="http://schemas.microsoft.com/office/drawing/2014/main" id="{A79CE2E7-D000-7FE9-5F0D-A9CA6544C5BB}"/>
                </a:ext>
              </a:extLst>
            </p:cNvPr>
            <p:cNvCxnSpPr>
              <a:cxnSpLocks/>
            </p:cNvCxnSpPr>
            <p:nvPr/>
          </p:nvCxnSpPr>
          <p:spPr>
            <a:xfrm>
              <a:off x="9997234" y="7696828"/>
              <a:ext cx="0" cy="237868"/>
            </a:xfrm>
            <a:prstGeom prst="straightConnector1">
              <a:avLst/>
            </a:prstGeom>
            <a:noFill/>
            <a:ln w="38100" cap="flat" cmpd="sng">
              <a:solidFill>
                <a:schemeClr val="dk2"/>
              </a:solidFill>
              <a:prstDash val="solid"/>
              <a:round/>
              <a:headEnd type="none" w="med" len="med"/>
              <a:tailEnd type="triangle" w="med" len="med"/>
            </a:ln>
          </p:spPr>
        </p:cxnSp>
        <p:cxnSp>
          <p:nvCxnSpPr>
            <p:cNvPr id="64" name="Google Shape;75;p13">
              <a:extLst>
                <a:ext uri="{FF2B5EF4-FFF2-40B4-BE49-F238E27FC236}">
                  <a16:creationId xmlns:a16="http://schemas.microsoft.com/office/drawing/2014/main" id="{B215CBDB-03F7-46C2-E9E1-0ACEBCB945D5}"/>
                </a:ext>
              </a:extLst>
            </p:cNvPr>
            <p:cNvCxnSpPr>
              <a:cxnSpLocks/>
            </p:cNvCxnSpPr>
            <p:nvPr/>
          </p:nvCxnSpPr>
          <p:spPr>
            <a:xfrm>
              <a:off x="9999687" y="6908386"/>
              <a:ext cx="0" cy="237868"/>
            </a:xfrm>
            <a:prstGeom prst="straightConnector1">
              <a:avLst/>
            </a:prstGeom>
            <a:noFill/>
            <a:ln w="38100" cap="flat" cmpd="sng">
              <a:solidFill>
                <a:schemeClr val="dk2"/>
              </a:solidFill>
              <a:prstDash val="solid"/>
              <a:round/>
              <a:headEnd type="none" w="med" len="med"/>
              <a:tailEnd type="triangle" w="med" len="med"/>
            </a:ln>
          </p:spPr>
        </p:cxnSp>
        <p:sp>
          <p:nvSpPr>
            <p:cNvPr id="65" name="Google Shape;77;p13">
              <a:extLst>
                <a:ext uri="{FF2B5EF4-FFF2-40B4-BE49-F238E27FC236}">
                  <a16:creationId xmlns:a16="http://schemas.microsoft.com/office/drawing/2014/main" id="{D7B1B75A-9537-646E-D0B7-19A6556F440A}"/>
                </a:ext>
              </a:extLst>
            </p:cNvPr>
            <p:cNvSpPr/>
            <p:nvPr/>
          </p:nvSpPr>
          <p:spPr>
            <a:xfrm>
              <a:off x="8980331" y="7952452"/>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수확 우선순위 선정 및 </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딸기 별 좌표</a:t>
              </a:r>
              <a:r>
                <a:rPr lang="en-US" altLang="ko" sz="1500" dirty="0">
                  <a:latin typeface="Pretendard Regular" panose="020B0600000101010101" charset="-127"/>
                  <a:ea typeface="Pretendard Regular" panose="020B0600000101010101" charset="-127"/>
                </a:rPr>
                <a:t>, </a:t>
              </a:r>
              <a:r>
                <a:rPr lang="ko-KR" altLang="en-US" sz="1500" dirty="0" err="1">
                  <a:latin typeface="Pretendard Regular" panose="020B0600000101010101" charset="-127"/>
                  <a:ea typeface="Pretendard Regular" panose="020B0600000101010101" charset="-127"/>
                </a:rPr>
                <a:t>파지점</a:t>
              </a:r>
              <a:r>
                <a:rPr lang="ko" sz="1500" dirty="0">
                  <a:latin typeface="Pretendard Regular" panose="020B0600000101010101" charset="-127"/>
                  <a:ea typeface="Pretendard Regular" panose="020B0600000101010101" charset="-127"/>
                </a:rPr>
                <a:t> 계산</a:t>
              </a:r>
              <a:endParaRPr sz="1500" dirty="0">
                <a:latin typeface="Pretendard Regular" panose="020B0600000101010101" charset="-127"/>
                <a:ea typeface="Pretendard Regular" panose="020B0600000101010101" charset="-127"/>
              </a:endParaRPr>
            </a:p>
          </p:txBody>
        </p:sp>
        <p:cxnSp>
          <p:nvCxnSpPr>
            <p:cNvPr id="67" name="Google Shape;78;p13">
              <a:extLst>
                <a:ext uri="{FF2B5EF4-FFF2-40B4-BE49-F238E27FC236}">
                  <a16:creationId xmlns:a16="http://schemas.microsoft.com/office/drawing/2014/main" id="{CB524D09-0D9B-B8CA-3003-BA5F59248D26}"/>
                </a:ext>
              </a:extLst>
            </p:cNvPr>
            <p:cNvCxnSpPr>
              <a:endCxn id="68" idx="0"/>
            </p:cNvCxnSpPr>
            <p:nvPr/>
          </p:nvCxnSpPr>
          <p:spPr>
            <a:xfrm>
              <a:off x="14978858" y="3710752"/>
              <a:ext cx="364" cy="347985"/>
            </a:xfrm>
            <a:prstGeom prst="straightConnector1">
              <a:avLst/>
            </a:prstGeom>
            <a:noFill/>
            <a:ln w="38100" cap="flat" cmpd="sng">
              <a:solidFill>
                <a:schemeClr val="dk2"/>
              </a:solidFill>
              <a:prstDash val="solid"/>
              <a:round/>
              <a:headEnd type="none" w="med" len="med"/>
              <a:tailEnd type="triangle" w="med" len="med"/>
            </a:ln>
          </p:spPr>
        </p:cxnSp>
        <p:sp>
          <p:nvSpPr>
            <p:cNvPr id="68" name="Google Shape;79;p13">
              <a:extLst>
                <a:ext uri="{FF2B5EF4-FFF2-40B4-BE49-F238E27FC236}">
                  <a16:creationId xmlns:a16="http://schemas.microsoft.com/office/drawing/2014/main" id="{40A863AF-2FD1-ED16-0EAD-A3E34E227053}"/>
                </a:ext>
              </a:extLst>
            </p:cNvPr>
            <p:cNvSpPr/>
            <p:nvPr/>
          </p:nvSpPr>
          <p:spPr>
            <a:xfrm>
              <a:off x="13959863" y="4058738"/>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해당 좌표로</a:t>
              </a:r>
              <a:endParaRPr sz="1500" dirty="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sp>
          <p:nvSpPr>
            <p:cNvPr id="69" name="Google Shape;80;p13">
              <a:extLst>
                <a:ext uri="{FF2B5EF4-FFF2-40B4-BE49-F238E27FC236}">
                  <a16:creationId xmlns:a16="http://schemas.microsoft.com/office/drawing/2014/main" id="{4C49079C-7A6C-4D13-6474-1380155ECEF8}"/>
                </a:ext>
              </a:extLst>
            </p:cNvPr>
            <p:cNvSpPr/>
            <p:nvPr/>
          </p:nvSpPr>
          <p:spPr>
            <a:xfrm>
              <a:off x="7560285" y="1244116"/>
              <a:ext cx="1297696"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dirty="0">
                  <a:highlight>
                    <a:srgbClr val="FFFFFF"/>
                  </a:highlight>
                  <a:latin typeface="Pretendard Regular" panose="020B0600000101010101" charset="-127"/>
                  <a:ea typeface="Pretendard Regular" panose="020B0600000101010101" charset="-127"/>
                </a:rPr>
                <a:t>탐지 및 분류</a:t>
              </a:r>
              <a:endParaRPr dirty="0">
                <a:highlight>
                  <a:srgbClr val="FFFFFF"/>
                </a:highlight>
                <a:latin typeface="Pretendard Regular" panose="020B0600000101010101" charset="-127"/>
                <a:ea typeface="Pretendard Regular" panose="020B0600000101010101" charset="-127"/>
              </a:endParaRPr>
            </a:p>
          </p:txBody>
        </p:sp>
        <p:cxnSp>
          <p:nvCxnSpPr>
            <p:cNvPr id="70" name="Google Shape;81;p13">
              <a:extLst>
                <a:ext uri="{FF2B5EF4-FFF2-40B4-BE49-F238E27FC236}">
                  <a16:creationId xmlns:a16="http://schemas.microsoft.com/office/drawing/2014/main" id="{C92281C6-C1A7-D099-8A90-F9B268E05305}"/>
                </a:ext>
              </a:extLst>
            </p:cNvPr>
            <p:cNvCxnSpPr>
              <a:endCxn id="75" idx="0"/>
            </p:cNvCxnSpPr>
            <p:nvPr/>
          </p:nvCxnSpPr>
          <p:spPr>
            <a:xfrm>
              <a:off x="14978858" y="6341150"/>
              <a:ext cx="0" cy="368363"/>
            </a:xfrm>
            <a:prstGeom prst="straightConnector1">
              <a:avLst/>
            </a:prstGeom>
            <a:noFill/>
            <a:ln w="38100" cap="flat" cmpd="sng">
              <a:solidFill>
                <a:schemeClr val="dk2"/>
              </a:solidFill>
              <a:prstDash val="solid"/>
              <a:round/>
              <a:headEnd type="none" w="med" len="med"/>
              <a:tailEnd type="triangle" w="med" len="med"/>
            </a:ln>
          </p:spPr>
        </p:cxnSp>
        <p:cxnSp>
          <p:nvCxnSpPr>
            <p:cNvPr id="71" name="Google Shape;83;p13">
              <a:extLst>
                <a:ext uri="{FF2B5EF4-FFF2-40B4-BE49-F238E27FC236}">
                  <a16:creationId xmlns:a16="http://schemas.microsoft.com/office/drawing/2014/main" id="{1E18B74D-B769-D550-758F-02C9A9EE9A51}"/>
                </a:ext>
              </a:extLst>
            </p:cNvPr>
            <p:cNvCxnSpPr>
              <a:stCxn id="68" idx="2"/>
              <a:endCxn id="72" idx="0"/>
            </p:cNvCxnSpPr>
            <p:nvPr/>
          </p:nvCxnSpPr>
          <p:spPr>
            <a:xfrm>
              <a:off x="14979221" y="4606579"/>
              <a:ext cx="0" cy="322513"/>
            </a:xfrm>
            <a:prstGeom prst="straightConnector1">
              <a:avLst/>
            </a:prstGeom>
            <a:noFill/>
            <a:ln w="38100" cap="flat" cmpd="sng">
              <a:solidFill>
                <a:schemeClr val="dk2"/>
              </a:solidFill>
              <a:prstDash val="solid"/>
              <a:round/>
              <a:headEnd type="none" w="med" len="med"/>
              <a:tailEnd type="triangle" w="med" len="med"/>
            </a:ln>
          </p:spPr>
        </p:cxnSp>
        <p:sp>
          <p:nvSpPr>
            <p:cNvPr id="72" name="Google Shape;84;p13">
              <a:extLst>
                <a:ext uri="{FF2B5EF4-FFF2-40B4-BE49-F238E27FC236}">
                  <a16:creationId xmlns:a16="http://schemas.microsoft.com/office/drawing/2014/main" id="{23BCEE43-1DBC-F734-3670-3C16822693F5}"/>
                </a:ext>
              </a:extLst>
            </p:cNvPr>
            <p:cNvSpPr/>
            <p:nvPr/>
          </p:nvSpPr>
          <p:spPr>
            <a:xfrm>
              <a:off x="13959681" y="4928897"/>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로봇팔의 센서로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위치 보정</a:t>
              </a:r>
              <a:endParaRPr sz="1500">
                <a:latin typeface="Pretendard Regular" panose="020B0600000101010101" charset="-127"/>
                <a:ea typeface="Pretendard Regular" panose="020B0600000101010101" charset="-127"/>
              </a:endParaRPr>
            </a:p>
          </p:txBody>
        </p:sp>
        <p:cxnSp>
          <p:nvCxnSpPr>
            <p:cNvPr id="73" name="Google Shape;85;p13">
              <a:extLst>
                <a:ext uri="{FF2B5EF4-FFF2-40B4-BE49-F238E27FC236}">
                  <a16:creationId xmlns:a16="http://schemas.microsoft.com/office/drawing/2014/main" id="{AF0B2E7B-3178-4588-F1C4-FCFE6D9C7F18}"/>
                </a:ext>
              </a:extLst>
            </p:cNvPr>
            <p:cNvCxnSpPr>
              <a:endCxn id="74" idx="0"/>
            </p:cNvCxnSpPr>
            <p:nvPr/>
          </p:nvCxnSpPr>
          <p:spPr>
            <a:xfrm>
              <a:off x="14978676" y="5451070"/>
              <a:ext cx="364" cy="347985"/>
            </a:xfrm>
            <a:prstGeom prst="straightConnector1">
              <a:avLst/>
            </a:prstGeom>
            <a:noFill/>
            <a:ln w="38100" cap="flat" cmpd="sng">
              <a:solidFill>
                <a:schemeClr val="dk2"/>
              </a:solidFill>
              <a:prstDash val="solid"/>
              <a:round/>
              <a:headEnd type="none" w="med" len="med"/>
              <a:tailEnd type="triangle" w="med" len="med"/>
            </a:ln>
          </p:spPr>
        </p:cxnSp>
        <p:sp>
          <p:nvSpPr>
            <p:cNvPr id="74" name="Google Shape;86;p13">
              <a:extLst>
                <a:ext uri="{FF2B5EF4-FFF2-40B4-BE49-F238E27FC236}">
                  <a16:creationId xmlns:a16="http://schemas.microsoft.com/office/drawing/2014/main" id="{34AD6D2C-99DD-EA3A-7951-9F3AADF71D44}"/>
                </a:ext>
              </a:extLst>
            </p:cNvPr>
            <p:cNvSpPr/>
            <p:nvPr/>
          </p:nvSpPr>
          <p:spPr>
            <a:xfrm>
              <a:off x="13959681" y="5799055"/>
              <a:ext cx="2038717" cy="547842"/>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그리퍼로 딸기 수확</a:t>
              </a:r>
              <a:endParaRPr sz="1500">
                <a:latin typeface="Pretendard Regular" panose="020B0600000101010101" charset="-127"/>
                <a:ea typeface="Pretendard Regular" panose="020B0600000101010101" charset="-127"/>
              </a:endParaRPr>
            </a:p>
          </p:txBody>
        </p:sp>
        <p:sp>
          <p:nvSpPr>
            <p:cNvPr id="75" name="Google Shape;82;p13">
              <a:extLst>
                <a:ext uri="{FF2B5EF4-FFF2-40B4-BE49-F238E27FC236}">
                  <a16:creationId xmlns:a16="http://schemas.microsoft.com/office/drawing/2014/main" id="{D6DF2BA5-7488-7437-E205-8ECF2403273B}"/>
                </a:ext>
              </a:extLst>
            </p:cNvPr>
            <p:cNvSpPr/>
            <p:nvPr/>
          </p:nvSpPr>
          <p:spPr>
            <a:xfrm>
              <a:off x="13891869" y="6709512"/>
              <a:ext cx="2173977" cy="700673"/>
            </a:xfrm>
            <a:prstGeom prst="diamon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 sz="1500" dirty="0">
                  <a:latin typeface="Pretendard Regular" panose="020B0600000101010101" charset="-127"/>
                  <a:ea typeface="Pretendard Regular" panose="020B0600000101010101" charset="-127"/>
                </a:rPr>
                <a:t>딸기가 </a:t>
              </a:r>
              <a:endParaRPr lang="en-US" altLang="ko" sz="1500" dirty="0">
                <a:latin typeface="Pretendard Regular" panose="020B0600000101010101" charset="-127"/>
                <a:ea typeface="Pretendard Regular" panose="020B0600000101010101" charset="-127"/>
              </a:endParaRPr>
            </a:p>
            <a:p>
              <a:pPr marL="0" lvl="0" indent="0" algn="ctr" rtl="0">
                <a:spcBef>
                  <a:spcPts val="0"/>
                </a:spcBef>
                <a:spcAft>
                  <a:spcPts val="0"/>
                </a:spcAft>
                <a:buNone/>
              </a:pPr>
              <a:r>
                <a:rPr lang="ko" sz="1500" dirty="0">
                  <a:latin typeface="Pretendard Regular" panose="020B0600000101010101" charset="-127"/>
                  <a:ea typeface="Pretendard Regular" panose="020B0600000101010101" charset="-127"/>
                </a:rPr>
                <a:t>남았는가?</a:t>
              </a:r>
              <a:endParaRPr sz="1500" dirty="0">
                <a:latin typeface="Pretendard Regular" panose="020B0600000101010101" charset="-127"/>
                <a:ea typeface="Pretendard Regular" panose="020B0600000101010101" charset="-127"/>
              </a:endParaRPr>
            </a:p>
          </p:txBody>
        </p:sp>
        <p:cxnSp>
          <p:nvCxnSpPr>
            <p:cNvPr id="76" name="Google Shape;87;p13">
              <a:extLst>
                <a:ext uri="{FF2B5EF4-FFF2-40B4-BE49-F238E27FC236}">
                  <a16:creationId xmlns:a16="http://schemas.microsoft.com/office/drawing/2014/main" id="{21E42A51-18C9-EB42-EE66-1988E8E0E24C}"/>
                </a:ext>
              </a:extLst>
            </p:cNvPr>
            <p:cNvCxnSpPr>
              <a:stCxn id="75" idx="3"/>
            </p:cNvCxnSpPr>
            <p:nvPr/>
          </p:nvCxnSpPr>
          <p:spPr>
            <a:xfrm rot="10800000" flipH="1">
              <a:off x="16065846" y="3444016"/>
              <a:ext cx="476319" cy="3615833"/>
            </a:xfrm>
            <a:prstGeom prst="bentConnector2">
              <a:avLst/>
            </a:prstGeom>
            <a:noFill/>
            <a:ln w="38100" cap="flat" cmpd="sng">
              <a:solidFill>
                <a:schemeClr val="dk2"/>
              </a:solidFill>
              <a:prstDash val="solid"/>
              <a:round/>
              <a:headEnd type="none" w="med" len="med"/>
              <a:tailEnd type="none" w="med" len="med"/>
            </a:ln>
          </p:spPr>
        </p:cxnSp>
        <p:cxnSp>
          <p:nvCxnSpPr>
            <p:cNvPr id="77" name="Google Shape;88;p13">
              <a:extLst>
                <a:ext uri="{FF2B5EF4-FFF2-40B4-BE49-F238E27FC236}">
                  <a16:creationId xmlns:a16="http://schemas.microsoft.com/office/drawing/2014/main" id="{F25D77FB-D578-5C85-41D2-58AC23C64B9F}"/>
                </a:ext>
              </a:extLst>
            </p:cNvPr>
            <p:cNvCxnSpPr>
              <a:endCxn id="16" idx="3"/>
            </p:cNvCxnSpPr>
            <p:nvPr/>
          </p:nvCxnSpPr>
          <p:spPr>
            <a:xfrm rot="10800000">
              <a:off x="15998489" y="3436847"/>
              <a:ext cx="552675" cy="7446"/>
            </a:xfrm>
            <a:prstGeom prst="straightConnector1">
              <a:avLst/>
            </a:prstGeom>
            <a:noFill/>
            <a:ln w="9525" cap="flat" cmpd="sng">
              <a:solidFill>
                <a:schemeClr val="dk2"/>
              </a:solidFill>
              <a:prstDash val="solid"/>
              <a:round/>
              <a:headEnd type="none" w="med" len="med"/>
              <a:tailEnd type="triangle" w="med" len="med"/>
            </a:ln>
          </p:spPr>
        </p:cxnSp>
        <p:sp>
          <p:nvSpPr>
            <p:cNvPr id="78" name="Google Shape;89;p13">
              <a:extLst>
                <a:ext uri="{FF2B5EF4-FFF2-40B4-BE49-F238E27FC236}">
                  <a16:creationId xmlns:a16="http://schemas.microsoft.com/office/drawing/2014/main" id="{6A562F69-1E6A-B47B-353F-FA7AE23FA2BA}"/>
                </a:ext>
              </a:extLst>
            </p:cNvPr>
            <p:cNvSpPr txBox="1"/>
            <p:nvPr/>
          </p:nvSpPr>
          <p:spPr>
            <a:xfrm>
              <a:off x="15533531" y="6591924"/>
              <a:ext cx="863192" cy="3052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Yes</a:t>
              </a:r>
              <a:endParaRPr sz="2000" dirty="0">
                <a:solidFill>
                  <a:schemeClr val="dk2"/>
                </a:solidFill>
                <a:latin typeface="Pretendard Regular" panose="020B0600000101010101" charset="-127"/>
                <a:ea typeface="Pretendard Regular" panose="020B0600000101010101" charset="-127"/>
              </a:endParaRPr>
            </a:p>
          </p:txBody>
        </p:sp>
        <p:sp>
          <p:nvSpPr>
            <p:cNvPr id="79" name="Google Shape;90;p13">
              <a:extLst>
                <a:ext uri="{FF2B5EF4-FFF2-40B4-BE49-F238E27FC236}">
                  <a16:creationId xmlns:a16="http://schemas.microsoft.com/office/drawing/2014/main" id="{FFAABD46-0013-750F-FBAB-ED6A5389BE79}"/>
                </a:ext>
              </a:extLst>
            </p:cNvPr>
            <p:cNvSpPr/>
            <p:nvPr/>
          </p:nvSpPr>
          <p:spPr>
            <a:xfrm>
              <a:off x="14811055" y="7678881"/>
              <a:ext cx="335605" cy="362093"/>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80" name="Google Shape;91;p13">
              <a:extLst>
                <a:ext uri="{FF2B5EF4-FFF2-40B4-BE49-F238E27FC236}">
                  <a16:creationId xmlns:a16="http://schemas.microsoft.com/office/drawing/2014/main" id="{31E8BD65-A5C1-DECA-222D-DDD0045C01B4}"/>
                </a:ext>
              </a:extLst>
            </p:cNvPr>
            <p:cNvSpPr txBox="1"/>
            <p:nvPr/>
          </p:nvSpPr>
          <p:spPr>
            <a:xfrm>
              <a:off x="13886127" y="7399160"/>
              <a:ext cx="863192" cy="30527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2000" dirty="0">
                  <a:solidFill>
                    <a:schemeClr val="dk2"/>
                  </a:solidFill>
                  <a:latin typeface="Pretendard Regular" panose="020B0600000101010101" charset="-127"/>
                  <a:ea typeface="Pretendard Regular" panose="020B0600000101010101" charset="-127"/>
                </a:rPr>
                <a:t>No</a:t>
              </a:r>
              <a:endParaRPr sz="2000" dirty="0">
                <a:solidFill>
                  <a:schemeClr val="dk2"/>
                </a:solidFill>
                <a:latin typeface="Pretendard Regular" panose="020B0600000101010101" charset="-127"/>
                <a:ea typeface="Pretendard Regular" panose="020B0600000101010101" charset="-127"/>
              </a:endParaRPr>
            </a:p>
          </p:txBody>
        </p:sp>
        <p:cxnSp>
          <p:nvCxnSpPr>
            <p:cNvPr id="81" name="Google Shape;92;p13">
              <a:extLst>
                <a:ext uri="{FF2B5EF4-FFF2-40B4-BE49-F238E27FC236}">
                  <a16:creationId xmlns:a16="http://schemas.microsoft.com/office/drawing/2014/main" id="{887B1908-2C8D-57BB-979F-EEFA4A67966D}"/>
                </a:ext>
              </a:extLst>
            </p:cNvPr>
            <p:cNvCxnSpPr>
              <a:stCxn id="75" idx="2"/>
              <a:endCxn id="79" idx="0"/>
            </p:cNvCxnSpPr>
            <p:nvPr/>
          </p:nvCxnSpPr>
          <p:spPr>
            <a:xfrm>
              <a:off x="14978858" y="7410185"/>
              <a:ext cx="0" cy="268826"/>
            </a:xfrm>
            <a:prstGeom prst="straightConnector1">
              <a:avLst/>
            </a:prstGeom>
            <a:noFill/>
            <a:ln w="38100" cap="flat" cmpd="sng">
              <a:solidFill>
                <a:schemeClr val="dk2"/>
              </a:solidFill>
              <a:prstDash val="solid"/>
              <a:round/>
              <a:headEnd type="none" w="med" len="med"/>
              <a:tailEnd type="triangle" w="med" len="med"/>
            </a:ln>
          </p:spPr>
        </p:cxnSp>
        <p:sp>
          <p:nvSpPr>
            <p:cNvPr id="82" name="Google Shape;93;p13">
              <a:extLst>
                <a:ext uri="{FF2B5EF4-FFF2-40B4-BE49-F238E27FC236}">
                  <a16:creationId xmlns:a16="http://schemas.microsoft.com/office/drawing/2014/main" id="{8F2793EC-BB93-79B0-CB58-70EADD73EAF5}"/>
                </a:ext>
              </a:extLst>
            </p:cNvPr>
            <p:cNvSpPr/>
            <p:nvPr/>
          </p:nvSpPr>
          <p:spPr>
            <a:xfrm>
              <a:off x="14860505" y="7732972"/>
              <a:ext cx="237432" cy="253935"/>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500">
                <a:latin typeface="Pretendard Regular" panose="020B0600000101010101" charset="-127"/>
                <a:ea typeface="Pretendard Regular" panose="020B0600000101010101" charset="-127"/>
              </a:endParaRPr>
            </a:p>
          </p:txBody>
        </p:sp>
        <p:sp>
          <p:nvSpPr>
            <p:cNvPr id="83" name="Google Shape;94;p13">
              <a:extLst>
                <a:ext uri="{FF2B5EF4-FFF2-40B4-BE49-F238E27FC236}">
                  <a16:creationId xmlns:a16="http://schemas.microsoft.com/office/drawing/2014/main" id="{696279F1-C6DC-9B29-D0CC-A5884C03541B}"/>
                </a:ext>
              </a:extLst>
            </p:cNvPr>
            <p:cNvSpPr/>
            <p:nvPr/>
          </p:nvSpPr>
          <p:spPr>
            <a:xfrm>
              <a:off x="15773400" y="1244116"/>
              <a:ext cx="1388707" cy="567044"/>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2000" dirty="0">
                  <a:highlight>
                    <a:srgbClr val="FFFFFF"/>
                  </a:highlight>
                  <a:latin typeface="Pretendard Regular" panose="020B0600000101010101" charset="-127"/>
                  <a:ea typeface="Pretendard Regular" panose="020B0600000101010101" charset="-127"/>
                </a:rPr>
                <a:t>로봇 제어</a:t>
              </a:r>
              <a:endParaRPr sz="2000" dirty="0">
                <a:highlight>
                  <a:srgbClr val="FFFFFF"/>
                </a:highlight>
                <a:latin typeface="Pretendard Regular" panose="020B0600000101010101" charset="-127"/>
                <a:ea typeface="Pretendard Regular" panose="020B0600000101010101" charset="-127"/>
              </a:endParaRPr>
            </a:p>
          </p:txBody>
        </p:sp>
        <p:cxnSp>
          <p:nvCxnSpPr>
            <p:cNvPr id="84" name="Google Shape;95;p13">
              <a:extLst>
                <a:ext uri="{FF2B5EF4-FFF2-40B4-BE49-F238E27FC236}">
                  <a16:creationId xmlns:a16="http://schemas.microsoft.com/office/drawing/2014/main" id="{33121A6E-D741-5AE7-F7AD-5012B2CBE02B}"/>
                </a:ext>
              </a:extLst>
            </p:cNvPr>
            <p:cNvCxnSpPr>
              <a:stCxn id="65" idx="2"/>
              <a:endCxn id="16" idx="0"/>
            </p:cNvCxnSpPr>
            <p:nvPr/>
          </p:nvCxnSpPr>
          <p:spPr>
            <a:xfrm rot="5400000" flipH="1" flipV="1">
              <a:off x="9820726" y="3341889"/>
              <a:ext cx="5337367" cy="4979441"/>
            </a:xfrm>
            <a:prstGeom prst="bentConnector5">
              <a:avLst>
                <a:gd name="adj1" fmla="val -5595"/>
                <a:gd name="adj2" fmla="val 50000"/>
                <a:gd name="adj3" fmla="val 105595"/>
              </a:avLst>
            </a:prstGeom>
            <a:noFill/>
            <a:ln w="38100" cap="flat" cmpd="sng">
              <a:solidFill>
                <a:schemeClr val="dk2"/>
              </a:solidFill>
              <a:prstDash val="solid"/>
              <a:round/>
              <a:headEnd type="none" w="med" len="med"/>
              <a:tailEnd type="none" w="med" len="med"/>
            </a:ln>
          </p:spPr>
        </p:cxnSp>
        <p:cxnSp>
          <p:nvCxnSpPr>
            <p:cNvPr id="85" name="Google Shape;96;p13">
              <a:extLst>
                <a:ext uri="{FF2B5EF4-FFF2-40B4-BE49-F238E27FC236}">
                  <a16:creationId xmlns:a16="http://schemas.microsoft.com/office/drawing/2014/main" id="{9E3B2C75-E1FD-6CB3-249C-8E6D1C83E910}"/>
                </a:ext>
              </a:extLst>
            </p:cNvPr>
            <p:cNvCxnSpPr>
              <a:endCxn id="16" idx="0"/>
            </p:cNvCxnSpPr>
            <p:nvPr/>
          </p:nvCxnSpPr>
          <p:spPr>
            <a:xfrm flipH="1">
              <a:off x="14979130" y="2854913"/>
              <a:ext cx="2545" cy="308014"/>
            </a:xfrm>
            <a:prstGeom prst="straightConnector1">
              <a:avLst/>
            </a:prstGeom>
            <a:noFill/>
            <a:ln w="9525" cap="flat" cmpd="sng">
              <a:solidFill>
                <a:schemeClr val="dk2"/>
              </a:solidFill>
              <a:prstDash val="solid"/>
              <a:round/>
              <a:headEnd type="none" w="med" len="med"/>
              <a:tailEnd type="triangle" w="med" len="med"/>
            </a:ln>
          </p:spPr>
        </p:cxnSp>
        <p:cxnSp>
          <p:nvCxnSpPr>
            <p:cNvPr id="86" name="연결선: 꺾임 85">
              <a:extLst>
                <a:ext uri="{FF2B5EF4-FFF2-40B4-BE49-F238E27FC236}">
                  <a16:creationId xmlns:a16="http://schemas.microsoft.com/office/drawing/2014/main" id="{CA717551-7F4B-0A54-1246-39F6A6375886}"/>
                </a:ext>
              </a:extLst>
            </p:cNvPr>
            <p:cNvCxnSpPr>
              <a:cxnSpLocks/>
              <a:stCxn id="79" idx="4"/>
              <a:endCxn id="13" idx="1"/>
            </p:cNvCxnSpPr>
            <p:nvPr/>
          </p:nvCxnSpPr>
          <p:spPr>
            <a:xfrm rot="5400000" flipH="1">
              <a:off x="10032078" y="3094195"/>
              <a:ext cx="3899426" cy="5994133"/>
            </a:xfrm>
            <a:prstGeom prst="bentConnector4">
              <a:avLst>
                <a:gd name="adj1" fmla="val -31142"/>
                <a:gd name="adj2" fmla="val 11325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8453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3"/>
          <a:stretch>
            <a:fillRect/>
          </a:stretch>
        </p:blipFill>
        <p:spPr>
          <a:xfrm>
            <a:off x="5422900" y="5143500"/>
            <a:ext cx="12065000" cy="12700"/>
          </a:xfrm>
          <a:prstGeom prst="rect">
            <a:avLst/>
          </a:prstGeom>
        </p:spPr>
      </p:pic>
      <p:pic>
        <p:nvPicPr>
          <p:cNvPr id="5" name="Picture 5"/>
          <p:cNvPicPr>
            <a:picLocks noChangeAspect="1"/>
          </p:cNvPicPr>
          <p:nvPr/>
        </p:nvPicPr>
        <p:blipFill>
          <a:blip r:embed="rId4"/>
          <a:stretch>
            <a:fillRect/>
          </a:stretch>
        </p:blipFill>
        <p:spPr>
          <a:xfrm>
            <a:off x="0" y="0"/>
            <a:ext cx="4445000" cy="7810500"/>
          </a:xfrm>
          <a:prstGeom prst="rect">
            <a:avLst/>
          </a:prstGeom>
        </p:spPr>
      </p:pic>
      <p:pic>
        <p:nvPicPr>
          <p:cNvPr id="6" name="Picture 6"/>
          <p:cNvPicPr>
            <a:picLocks noChangeAspect="1"/>
          </p:cNvPicPr>
          <p:nvPr/>
        </p:nvPicPr>
        <p:blipFill>
          <a:blip r:embed="rId5"/>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a:solidFill>
                  <a:srgbClr val="4C680F"/>
                </a:solidFill>
                <a:ea typeface="Pretendard Black"/>
              </a:rPr>
              <a:t>프로젝트</a:t>
            </a:r>
            <a:endParaRPr lang="en-US" altLang="ko-KR" sz="7000" b="0" i="0" u="none" strike="noStrike">
              <a:solidFill>
                <a:srgbClr val="4C680F"/>
              </a:solidFill>
              <a:ea typeface="Pretendard Black"/>
            </a:endParaRPr>
          </a:p>
          <a:p>
            <a:pPr lvl="0" algn="l">
              <a:lnSpc>
                <a:spcPct val="99600"/>
              </a:lnSpc>
            </a:pPr>
            <a:r>
              <a:rPr lang="ko-KR" altLang="en-US" sz="7000" b="0" i="0" u="none" strike="noStrike">
                <a:solidFill>
                  <a:srgbClr val="4C680F"/>
                </a:solidFill>
                <a:ea typeface="Pretendard Black"/>
              </a:rPr>
              <a:t>내용</a:t>
            </a:r>
            <a:endParaRPr lang="ko-KR" sz="7000" b="0" i="0" u="none" strike="noStrike">
              <a:solidFill>
                <a:srgbClr val="4C680F"/>
              </a:solidFill>
              <a:ea typeface="Pretendard Black"/>
            </a:endParaRPr>
          </a:p>
        </p:txBody>
      </p:sp>
      <p:sp>
        <p:nvSpPr>
          <p:cNvPr id="8" name="TextBox 8"/>
          <p:cNvSpPr txBox="1"/>
          <p:nvPr/>
        </p:nvSpPr>
        <p:spPr>
          <a:xfrm>
            <a:off x="774700" y="8636000"/>
            <a:ext cx="3098800" cy="876300"/>
          </a:xfrm>
          <a:prstGeom prst="rect">
            <a:avLst/>
          </a:prstGeom>
        </p:spPr>
        <p:txBody>
          <a:bodyPr lIns="0" tIns="0" rIns="0" bIns="0" rtlCol="0" anchor="ctr"/>
          <a:lstStyle/>
          <a:p>
            <a:pPr lvl="0" algn="l">
              <a:lnSpc>
                <a:spcPct val="116199"/>
              </a:lnSpc>
            </a:pPr>
            <a:r>
              <a:rPr lang="ko-KR" alt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 </a:t>
            </a:r>
            <a:endParaRPr lang="en-US" altLang="ko-KR"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a:p>
            <a:pPr lvl="0" algn="l">
              <a:lnSpc>
                <a:spcPct val="116199"/>
              </a:lnSpc>
            </a:pPr>
            <a:r>
              <a:rPr lang="ko-KR" altLang="en-US" sz="2500"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및 데이터셋 구축</a:t>
            </a:r>
            <a:endParaRPr lang="en-US" sz="25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sp>
        <p:nvSpPr>
          <p:cNvPr id="12" name="TextBox 12"/>
          <p:cNvSpPr txBox="1"/>
          <p:nvPr/>
        </p:nvSpPr>
        <p:spPr>
          <a:xfrm>
            <a:off x="5010150" y="1143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테스트베드 제작</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16" name="그림 15">
            <a:extLst>
              <a:ext uri="{FF2B5EF4-FFF2-40B4-BE49-F238E27FC236}">
                <a16:creationId xmlns:a16="http://schemas.microsoft.com/office/drawing/2014/main" id="{16C47EC5-8AB7-0DFE-3347-AC95EBF99DD4}"/>
              </a:ext>
            </a:extLst>
          </p:cNvPr>
          <p:cNvPicPr>
            <a:picLocks noChangeAspect="1"/>
          </p:cNvPicPr>
          <p:nvPr/>
        </p:nvPicPr>
        <p:blipFill>
          <a:blip r:embed="rId6"/>
          <a:stretch>
            <a:fillRect/>
          </a:stretch>
        </p:blipFill>
        <p:spPr>
          <a:xfrm>
            <a:off x="5207001" y="1393891"/>
            <a:ext cx="5918202" cy="2946873"/>
          </a:xfrm>
          <a:prstGeom prst="rect">
            <a:avLst/>
          </a:prstGeom>
        </p:spPr>
      </p:pic>
      <p:sp>
        <p:nvSpPr>
          <p:cNvPr id="18" name="TextBox 12">
            <a:extLst>
              <a:ext uri="{FF2B5EF4-FFF2-40B4-BE49-F238E27FC236}">
                <a16:creationId xmlns:a16="http://schemas.microsoft.com/office/drawing/2014/main" id="{5965CB28-A13C-38EC-B368-863ACFA9FA2D}"/>
              </a:ext>
            </a:extLst>
          </p:cNvPr>
          <p:cNvSpPr txBox="1"/>
          <p:nvPr/>
        </p:nvSpPr>
        <p:spPr>
          <a:xfrm>
            <a:off x="5010148" y="5410200"/>
            <a:ext cx="2463800" cy="1066800"/>
          </a:xfrm>
          <a:prstGeom prst="rect">
            <a:avLst/>
          </a:prstGeom>
        </p:spPr>
        <p:txBody>
          <a:bodyPr lIns="0" tIns="0" rIns="0" bIns="0" rtlCol="0" anchor="ctr"/>
          <a:lstStyle/>
          <a:p>
            <a:pPr lvl="0" algn="l">
              <a:lnSpc>
                <a:spcPct val="116199"/>
              </a:lnSpc>
            </a:pPr>
            <a:r>
              <a:rPr lang="ko-KR" alt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rPr>
              <a:t>데이터셋 구축</a:t>
            </a:r>
            <a:endParaRPr lang="en-US" sz="3000" b="0" i="0" u="none" strike="noStrike" dirty="0">
              <a:solidFill>
                <a:srgbClr val="4C680F"/>
              </a:solidFill>
              <a:latin typeface="Pretendard ExtraBold" panose="02000903000000020004" pitchFamily="50" charset="-127"/>
              <a:ea typeface="Pretendard ExtraBold" panose="02000903000000020004" pitchFamily="50" charset="-127"/>
              <a:cs typeface="Pretendard ExtraBold" panose="02000903000000020004" pitchFamily="50" charset="-127"/>
            </a:endParaRPr>
          </a:p>
        </p:txBody>
      </p:sp>
      <p:pic>
        <p:nvPicPr>
          <p:cNvPr id="21" name="그림 20" descr="스크린샷, 그래픽, 클립아트, 디자인이(가) 표시된 사진&#10;&#10;AI가 생성한 콘텐츠는 부정확할 수 있습니다.">
            <a:extLst>
              <a:ext uri="{FF2B5EF4-FFF2-40B4-BE49-F238E27FC236}">
                <a16:creationId xmlns:a16="http://schemas.microsoft.com/office/drawing/2014/main" id="{6620F92C-CD52-8332-CE9C-3117DF86A0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200" y="6582079"/>
            <a:ext cx="2438400" cy="2438400"/>
          </a:xfrm>
          <a:prstGeom prst="rect">
            <a:avLst/>
          </a:prstGeom>
        </p:spPr>
      </p:pic>
      <p:pic>
        <p:nvPicPr>
          <p:cNvPr id="22" name="그림 21">
            <a:extLst>
              <a:ext uri="{FF2B5EF4-FFF2-40B4-BE49-F238E27FC236}">
                <a16:creationId xmlns:a16="http://schemas.microsoft.com/office/drawing/2014/main" id="{8A37B810-5D99-4130-FEE2-9E7B97DE8046}"/>
              </a:ext>
            </a:extLst>
          </p:cNvPr>
          <p:cNvPicPr>
            <a:picLocks noChangeAspect="1"/>
          </p:cNvPicPr>
          <p:nvPr/>
        </p:nvPicPr>
        <p:blipFill>
          <a:blip r:embed="rId8"/>
          <a:stretch>
            <a:fillRect/>
          </a:stretch>
        </p:blipFill>
        <p:spPr>
          <a:xfrm>
            <a:off x="11772903" y="1393891"/>
            <a:ext cx="5613400" cy="2927773"/>
          </a:xfrm>
          <a:prstGeom prst="rect">
            <a:avLst/>
          </a:prstGeom>
        </p:spPr>
      </p:pic>
      <p:pic>
        <p:nvPicPr>
          <p:cNvPr id="24" name="그림 23" descr="만화 영화, 클립아트, 아동 미술, 일러스트레이션이(가) 표시된 사진&#10;&#10;AI가 생성한 콘텐츠는 부정확할 수 있습니다.">
            <a:extLst>
              <a:ext uri="{FF2B5EF4-FFF2-40B4-BE49-F238E27FC236}">
                <a16:creationId xmlns:a16="http://schemas.microsoft.com/office/drawing/2014/main" id="{08234BD0-0FAF-6C69-BACD-4360658BF8C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75852" y="6438900"/>
            <a:ext cx="2686053" cy="2686053"/>
          </a:xfrm>
          <a:prstGeom prst="rect">
            <a:avLst/>
          </a:prstGeom>
        </p:spPr>
      </p:pic>
      <p:pic>
        <p:nvPicPr>
          <p:cNvPr id="26" name="그림 25" descr="디자인이(가) 표시된 사진&#10;&#10;AI가 생성한 콘텐츠는 부정확할 수 있습니다.">
            <a:extLst>
              <a:ext uri="{FF2B5EF4-FFF2-40B4-BE49-F238E27FC236}">
                <a16:creationId xmlns:a16="http://schemas.microsoft.com/office/drawing/2014/main" id="{D93AEA81-E643-1F62-B5E1-9A97B56A7F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321001" y="6670438"/>
            <a:ext cx="2280123" cy="2280123"/>
          </a:xfrm>
          <a:prstGeom prst="rect">
            <a:avLst/>
          </a:prstGeom>
        </p:spPr>
      </p:pic>
      <p:sp>
        <p:nvSpPr>
          <p:cNvPr id="27" name="TextBox 8">
            <a:extLst>
              <a:ext uri="{FF2B5EF4-FFF2-40B4-BE49-F238E27FC236}">
                <a16:creationId xmlns:a16="http://schemas.microsoft.com/office/drawing/2014/main" id="{5A4FA24E-1453-4F39-5B78-618E9533C41E}"/>
              </a:ext>
            </a:extLst>
          </p:cNvPr>
          <p:cNvSpPr txBox="1"/>
          <p:nvPr/>
        </p:nvSpPr>
        <p:spPr>
          <a:xfrm>
            <a:off x="5703460"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데이터 다양성 확보</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8" name="TextBox 8">
            <a:extLst>
              <a:ext uri="{FF2B5EF4-FFF2-40B4-BE49-F238E27FC236}">
                <a16:creationId xmlns:a16="http://schemas.microsoft.com/office/drawing/2014/main" id="{29710B51-8809-6F06-FBBE-E688D73D6092}"/>
              </a:ext>
            </a:extLst>
          </p:cNvPr>
          <p:cNvSpPr txBox="1"/>
          <p:nvPr/>
        </p:nvSpPr>
        <p:spPr>
          <a:xfrm>
            <a:off x="9836155" y="9105900"/>
            <a:ext cx="3098800" cy="876300"/>
          </a:xfrm>
          <a:prstGeom prst="rect">
            <a:avLst/>
          </a:prstGeom>
        </p:spPr>
        <p:txBody>
          <a:bodyPr lIns="0" tIns="0" rIns="0" bIns="0" rtlCol="0" anchor="ctr"/>
          <a:lstStyle/>
          <a:p>
            <a:pPr lvl="0" algn="l">
              <a:lnSpc>
                <a:spcPct val="116199"/>
              </a:lnSpc>
            </a:pPr>
            <a:r>
              <a:rPr lang="ko-KR" altLang="en-US" sz="2500" b="1" dirty="0">
                <a:solidFill>
                  <a:srgbClr val="4C680F"/>
                </a:solidFill>
                <a:latin typeface="Pretendard Regular" panose="020B0600000101010101" charset="-127"/>
                <a:ea typeface="Pretendard Regular" panose="020B0600000101010101" charset="-127"/>
              </a:rPr>
              <a:t>딸기와 </a:t>
            </a:r>
            <a:r>
              <a:rPr lang="ko-KR" altLang="en-US" sz="2500" b="1" dirty="0" err="1">
                <a:solidFill>
                  <a:srgbClr val="4C680F"/>
                </a:solidFill>
                <a:latin typeface="Pretendard Regular" panose="020B0600000101010101" charset="-127"/>
                <a:ea typeface="Pretendard Regular" panose="020B0600000101010101" charset="-127"/>
              </a:rPr>
              <a:t>비딸기</a:t>
            </a:r>
            <a:r>
              <a:rPr lang="ko-KR" altLang="en-US" sz="2500" b="1" dirty="0">
                <a:solidFill>
                  <a:srgbClr val="4C680F"/>
                </a:solidFill>
                <a:latin typeface="Pretendard Regular" panose="020B0600000101010101" charset="-127"/>
                <a:ea typeface="Pretendard Regular" panose="020B0600000101010101" charset="-127"/>
              </a:rPr>
              <a:t> 객체 구분</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
        <p:nvSpPr>
          <p:cNvPr id="29" name="TextBox 8">
            <a:extLst>
              <a:ext uri="{FF2B5EF4-FFF2-40B4-BE49-F238E27FC236}">
                <a16:creationId xmlns:a16="http://schemas.microsoft.com/office/drawing/2014/main" id="{0CB493BB-8F73-2310-1D7A-8F5E28813E03}"/>
              </a:ext>
            </a:extLst>
          </p:cNvPr>
          <p:cNvSpPr txBox="1"/>
          <p:nvPr/>
        </p:nvSpPr>
        <p:spPr>
          <a:xfrm>
            <a:off x="14450301" y="9105900"/>
            <a:ext cx="2021521" cy="876300"/>
          </a:xfrm>
          <a:prstGeom prst="rect">
            <a:avLst/>
          </a:prstGeom>
        </p:spPr>
        <p:txBody>
          <a:bodyPr lIns="0" tIns="0" rIns="0" bIns="0" rtlCol="0" anchor="ctr"/>
          <a:lstStyle/>
          <a:p>
            <a:pPr lvl="0" algn="l">
              <a:lnSpc>
                <a:spcPct val="116199"/>
              </a:lnSpc>
            </a:pPr>
            <a:r>
              <a:rPr lang="ko-KR" altLang="en-US" sz="2500" b="1">
                <a:solidFill>
                  <a:srgbClr val="4C680F"/>
                </a:solidFill>
                <a:latin typeface="Pretendard Regular" panose="020B0600000101010101" charset="-127"/>
                <a:ea typeface="Pretendard Regular" panose="020B0600000101010101" charset="-127"/>
              </a:rPr>
              <a:t>이미지 정규화</a:t>
            </a:r>
            <a:endParaRPr lang="en-US" sz="2500" b="1" i="0" u="none" strike="noStrike" dirty="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76325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85C949BC-CF0D-9B6D-04F4-5F587B47FA46}"/>
            </a:ext>
          </a:extLst>
        </p:cNvPr>
        <p:cNvGrpSpPr/>
        <p:nvPr/>
      </p:nvGrpSpPr>
      <p:grpSpPr>
        <a:xfrm>
          <a:off x="0" y="0"/>
          <a:ext cx="0" cy="0"/>
          <a:chOff x="0" y="0"/>
          <a:chExt cx="0" cy="0"/>
        </a:xfrm>
      </p:grpSpPr>
      <p:pic>
        <p:nvPicPr>
          <p:cNvPr id="5" name="Picture 5">
            <a:extLst>
              <a:ext uri="{FF2B5EF4-FFF2-40B4-BE49-F238E27FC236}">
                <a16:creationId xmlns:a16="http://schemas.microsoft.com/office/drawing/2014/main" id="{E7776DA6-2666-B145-C431-719C5DFF7D01}"/>
              </a:ext>
            </a:extLst>
          </p:cNvPr>
          <p:cNvPicPr>
            <a:picLocks noChangeAspect="1"/>
          </p:cNvPicPr>
          <p:nvPr/>
        </p:nvPicPr>
        <p:blipFill>
          <a:blip r:embed="rId3"/>
          <a:stretch>
            <a:fillRect/>
          </a:stretch>
        </p:blipFill>
        <p:spPr>
          <a:xfrm>
            <a:off x="0" y="0"/>
            <a:ext cx="4445000" cy="7810500"/>
          </a:xfrm>
          <a:prstGeom prst="rect">
            <a:avLst/>
          </a:prstGeom>
        </p:spPr>
      </p:pic>
      <p:pic>
        <p:nvPicPr>
          <p:cNvPr id="6" name="Picture 6">
            <a:extLst>
              <a:ext uri="{FF2B5EF4-FFF2-40B4-BE49-F238E27FC236}">
                <a16:creationId xmlns:a16="http://schemas.microsoft.com/office/drawing/2014/main" id="{35E471D9-8FC5-0B7B-E5BF-B1958CC21A77}"/>
              </a:ext>
            </a:extLst>
          </p:cNvPr>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a:extLst>
              <a:ext uri="{FF2B5EF4-FFF2-40B4-BE49-F238E27FC236}">
                <a16:creationId xmlns:a16="http://schemas.microsoft.com/office/drawing/2014/main" id="{DAD6EE86-9E24-7ACA-AF7A-BC8A2434D676}"/>
              </a:ext>
            </a:extLst>
          </p:cNvPr>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프로젝트</a:t>
            </a:r>
            <a:endParaRPr lang="en-US" altLang="ko-KR" sz="7000" b="0" i="0" u="none" strike="noStrike" dirty="0">
              <a:solidFill>
                <a:srgbClr val="4C680F"/>
              </a:solidFill>
              <a:ea typeface="Pretendard Black"/>
            </a:endParaRPr>
          </a:p>
          <a:p>
            <a:pPr lvl="0" algn="l">
              <a:lnSpc>
                <a:spcPct val="99600"/>
              </a:lnSpc>
            </a:pPr>
            <a:r>
              <a:rPr lang="ko-KR" altLang="en-US" sz="7000" b="0" i="0" u="none" strike="noStrike" dirty="0">
                <a:solidFill>
                  <a:srgbClr val="4C680F"/>
                </a:solidFill>
                <a:ea typeface="Pretendard Black"/>
              </a:rPr>
              <a:t>내용</a:t>
            </a:r>
            <a:endParaRPr lang="ko-KR" sz="7000" b="0" i="0" u="none" strike="noStrike" dirty="0">
              <a:solidFill>
                <a:srgbClr val="4C680F"/>
              </a:solidFill>
              <a:ea typeface="Pretendard Black"/>
            </a:endParaRPr>
          </a:p>
        </p:txBody>
      </p:sp>
      <p:sp>
        <p:nvSpPr>
          <p:cNvPr id="12" name="TextBox 12">
            <a:extLst>
              <a:ext uri="{FF2B5EF4-FFF2-40B4-BE49-F238E27FC236}">
                <a16:creationId xmlns:a16="http://schemas.microsoft.com/office/drawing/2014/main" id="{4901FE12-A558-A885-77B1-D3EF43C6BF07}"/>
              </a:ext>
            </a:extLst>
          </p:cNvPr>
          <p:cNvSpPr txBox="1"/>
          <p:nvPr/>
        </p:nvSpPr>
        <p:spPr>
          <a:xfrm>
            <a:off x="7537450" y="619356"/>
            <a:ext cx="2463800" cy="1066800"/>
          </a:xfrm>
          <a:prstGeom prst="rect">
            <a:avLst/>
          </a:prstGeom>
        </p:spPr>
        <p:txBody>
          <a:bodyPr lIns="0" tIns="0" rIns="0" bIns="0" rtlCol="0" anchor="ctr"/>
          <a:lstStyle/>
          <a:p>
            <a:pPr lvl="0" algn="l">
              <a:lnSpc>
                <a:spcPct val="116199"/>
              </a:lnSpc>
            </a:pPr>
            <a:r>
              <a:rPr lang="ko-KR" altLang="en-US" sz="3000" b="0" i="0" u="none" strike="noStrike" dirty="0" err="1">
                <a:solidFill>
                  <a:srgbClr val="4C680F"/>
                </a:solidFill>
                <a:ea typeface="Pretendard ExtraBold"/>
              </a:rPr>
              <a:t>로봇팔</a:t>
            </a:r>
            <a:endParaRPr lang="en-US" sz="3000" b="0" i="0" u="none" strike="noStrike" dirty="0">
              <a:solidFill>
                <a:srgbClr val="4C680F"/>
              </a:solidFill>
              <a:latin typeface="Pretendard ExtraBold"/>
            </a:endParaRPr>
          </a:p>
        </p:txBody>
      </p:sp>
      <p:sp>
        <p:nvSpPr>
          <p:cNvPr id="19" name="TextBox 8">
            <a:extLst>
              <a:ext uri="{FF2B5EF4-FFF2-40B4-BE49-F238E27FC236}">
                <a16:creationId xmlns:a16="http://schemas.microsoft.com/office/drawing/2014/main" id="{C01FAF26-4701-F61F-6ABD-186982028F77}"/>
              </a:ext>
            </a:extLst>
          </p:cNvPr>
          <p:cNvSpPr txBox="1"/>
          <p:nvPr/>
        </p:nvSpPr>
        <p:spPr>
          <a:xfrm>
            <a:off x="9525000" y="9229494"/>
            <a:ext cx="3098800" cy="876300"/>
          </a:xfrm>
          <a:prstGeom prst="rect">
            <a:avLst/>
          </a:prstGeom>
        </p:spPr>
        <p:txBody>
          <a:bodyPr lIns="0" tIns="0" rIns="0" bIns="0" rtlCol="0" anchor="ctr"/>
          <a:lstStyle/>
          <a:p>
            <a:pPr lvl="0" algn="l">
              <a:lnSpc>
                <a:spcPct val="116199"/>
              </a:lnSpc>
            </a:pPr>
            <a:r>
              <a:rPr lang="ko-KR" altLang="en-US" sz="2500" dirty="0">
                <a:solidFill>
                  <a:srgbClr val="4C680F"/>
                </a:solidFill>
                <a:latin typeface="Pretendard Regular" panose="020B0600000101010101" charset="-127"/>
                <a:ea typeface="Pretendard Regular" panose="020B0600000101010101" charset="-127"/>
              </a:rPr>
              <a:t>▶ </a:t>
            </a:r>
            <a:r>
              <a:rPr lang="en-US" sz="2500" dirty="0">
                <a:solidFill>
                  <a:srgbClr val="4C680F"/>
                </a:solidFill>
                <a:latin typeface="Pretendard Regular" panose="020B0600000101010101" charset="-127"/>
                <a:ea typeface="Pretendard Regular" panose="020B0600000101010101" charset="-127"/>
              </a:rPr>
              <a:t>Indy 7 </a:t>
            </a:r>
            <a:r>
              <a:rPr lang="ko-KR" altLang="en-US" sz="2500" dirty="0">
                <a:solidFill>
                  <a:srgbClr val="4C680F"/>
                </a:solidFill>
                <a:latin typeface="Pretendard Regular" panose="020B0600000101010101" charset="-127"/>
                <a:ea typeface="Pretendard Regular" panose="020B0600000101010101" charset="-127"/>
              </a:rPr>
              <a:t>모델</a:t>
            </a:r>
            <a:endParaRPr lang="en-US" sz="2500" b="0" i="0" u="none" strike="noStrike" dirty="0">
              <a:solidFill>
                <a:srgbClr val="4C680F"/>
              </a:solidFill>
              <a:latin typeface="Pretendard Regular" panose="020B0600000101010101" charset="-127"/>
              <a:ea typeface="Pretendard Regular" panose="020B0600000101010101" charset="-127"/>
            </a:endParaRPr>
          </a:p>
        </p:txBody>
      </p:sp>
      <p:pic>
        <p:nvPicPr>
          <p:cNvPr id="20" name="_x288851368">
            <a:extLst>
              <a:ext uri="{FF2B5EF4-FFF2-40B4-BE49-F238E27FC236}">
                <a16:creationId xmlns:a16="http://schemas.microsoft.com/office/drawing/2014/main" id="{877EBE16-3544-9FA9-5FF3-4EF06E4CC0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4095" y="2157182"/>
            <a:ext cx="3558907" cy="7510462"/>
          </a:xfrm>
          <a:prstGeom prst="rect">
            <a:avLst/>
          </a:prstGeom>
          <a:noFill/>
          <a:extLst>
            <a:ext uri="{909E8E84-426E-40DD-AFC4-6F175D3DCCD1}">
              <a14:hiddenFill xmlns:a14="http://schemas.microsoft.com/office/drawing/2010/main">
                <a:solidFill>
                  <a:srgbClr val="FFFFFF"/>
                </a:solidFill>
              </a14:hiddenFill>
            </a:ext>
          </a:extLst>
        </p:spPr>
      </p:pic>
      <p:pic>
        <p:nvPicPr>
          <p:cNvPr id="3" name="그림 2">
            <a:extLst>
              <a:ext uri="{FF2B5EF4-FFF2-40B4-BE49-F238E27FC236}">
                <a16:creationId xmlns:a16="http://schemas.microsoft.com/office/drawing/2014/main" id="{A1C03195-7608-6171-940E-5C22B48C69FF}"/>
              </a:ext>
            </a:extLst>
          </p:cNvPr>
          <p:cNvPicPr>
            <a:picLocks noGrp="1" noRot="1" noChangeAspect="1" noMove="1" noResize="1" noEditPoints="1" noAdjustHandles="1" noChangeArrowheads="1" noChangeShapeType="1" noCrop="1"/>
          </p:cNvPicPr>
          <p:nvPr/>
        </p:nvPicPr>
        <p:blipFill>
          <a:blip r:embed="rId6"/>
          <a:stretch>
            <a:fillRect/>
          </a:stretch>
        </p:blipFill>
        <p:spPr>
          <a:xfrm>
            <a:off x="12990337" y="1744855"/>
            <a:ext cx="4359234" cy="3658995"/>
          </a:xfrm>
          <a:prstGeom prst="rect">
            <a:avLst/>
          </a:prstGeom>
        </p:spPr>
      </p:pic>
      <p:pic>
        <p:nvPicPr>
          <p:cNvPr id="8" name="Picture 7">
            <a:extLst>
              <a:ext uri="{FF2B5EF4-FFF2-40B4-BE49-F238E27FC236}">
                <a16:creationId xmlns:a16="http://schemas.microsoft.com/office/drawing/2014/main" id="{0824F90D-226C-764F-2C72-F4B20B72CCED}"/>
              </a:ext>
            </a:extLst>
          </p:cNvPr>
          <p:cNvPicPr>
            <a:picLocks noChangeAspect="1"/>
          </p:cNvPicPr>
          <p:nvPr/>
        </p:nvPicPr>
        <p:blipFill>
          <a:blip r:embed="rId7"/>
          <a:stretch>
            <a:fillRect/>
          </a:stretch>
        </p:blipFill>
        <p:spPr>
          <a:xfrm rot="-5400000">
            <a:off x="7366000" y="5397500"/>
            <a:ext cx="8445500" cy="12700"/>
          </a:xfrm>
          <a:prstGeom prst="rect">
            <a:avLst/>
          </a:prstGeom>
        </p:spPr>
      </p:pic>
      <p:sp>
        <p:nvSpPr>
          <p:cNvPr id="10" name="TextBox 12">
            <a:extLst>
              <a:ext uri="{FF2B5EF4-FFF2-40B4-BE49-F238E27FC236}">
                <a16:creationId xmlns:a16="http://schemas.microsoft.com/office/drawing/2014/main" id="{A17F3539-A1B0-A0FC-E6AD-56BC3E3B1680}"/>
              </a:ext>
            </a:extLst>
          </p:cNvPr>
          <p:cNvSpPr txBox="1"/>
          <p:nvPr/>
        </p:nvSpPr>
        <p:spPr>
          <a:xfrm>
            <a:off x="14668499" y="619356"/>
            <a:ext cx="2463800" cy="1066800"/>
          </a:xfrm>
          <a:prstGeom prst="rect">
            <a:avLst/>
          </a:prstGeom>
        </p:spPr>
        <p:txBody>
          <a:bodyPr lIns="0" tIns="0" rIns="0" bIns="0" rtlCol="0" anchor="ctr"/>
          <a:lstStyle/>
          <a:p>
            <a:pPr lvl="0" algn="l">
              <a:lnSpc>
                <a:spcPct val="116199"/>
              </a:lnSpc>
            </a:pPr>
            <a:r>
              <a:rPr lang="ko-KR" altLang="en-US" sz="3000" b="0" i="0" u="none" strike="noStrike" dirty="0" err="1">
                <a:solidFill>
                  <a:srgbClr val="4C680F"/>
                </a:solidFill>
                <a:ea typeface="Pretendard ExtraBold"/>
              </a:rPr>
              <a:t>그리퍼</a:t>
            </a:r>
            <a:endParaRPr lang="en-US" sz="3000" b="0" i="0" u="none" strike="noStrike" dirty="0">
              <a:solidFill>
                <a:srgbClr val="4C680F"/>
              </a:solidFill>
              <a:latin typeface="Pretendard ExtraBold"/>
            </a:endParaRPr>
          </a:p>
        </p:txBody>
      </p:sp>
      <p:pic>
        <p:nvPicPr>
          <p:cNvPr id="13" name="그림 12">
            <a:extLst>
              <a:ext uri="{FF2B5EF4-FFF2-40B4-BE49-F238E27FC236}">
                <a16:creationId xmlns:a16="http://schemas.microsoft.com/office/drawing/2014/main" id="{EED2FE88-EB8D-7DE0-38AB-9176DDB18968}"/>
              </a:ext>
            </a:extLst>
          </p:cNvPr>
          <p:cNvPicPr>
            <a:picLocks noChangeAspect="1"/>
          </p:cNvPicPr>
          <p:nvPr/>
        </p:nvPicPr>
        <p:blipFill>
          <a:blip r:embed="rId8"/>
          <a:stretch>
            <a:fillRect/>
          </a:stretch>
        </p:blipFill>
        <p:spPr>
          <a:xfrm>
            <a:off x="12974218" y="5753101"/>
            <a:ext cx="4375353" cy="3588988"/>
          </a:xfrm>
          <a:prstGeom prst="rect">
            <a:avLst/>
          </a:prstGeom>
        </p:spPr>
      </p:pic>
      <p:sp>
        <p:nvSpPr>
          <p:cNvPr id="14" name="직사각형 13">
            <a:extLst>
              <a:ext uri="{FF2B5EF4-FFF2-40B4-BE49-F238E27FC236}">
                <a16:creationId xmlns:a16="http://schemas.microsoft.com/office/drawing/2014/main" id="{0BAA7C45-2BAA-2D45-F58D-68A47CD830ED}"/>
              </a:ext>
            </a:extLst>
          </p:cNvPr>
          <p:cNvSpPr>
            <a:spLocks noGrp="1" noRot="1" noMove="1" noResize="1" noEditPoints="1" noAdjustHandles="1" noChangeArrowheads="1" noChangeShapeType="1"/>
          </p:cNvSpPr>
          <p:nvPr/>
        </p:nvSpPr>
        <p:spPr>
          <a:xfrm>
            <a:off x="15181677" y="4953000"/>
            <a:ext cx="2167894" cy="266700"/>
          </a:xfrm>
          <a:prstGeom prst="rect">
            <a:avLst/>
          </a:prstGeom>
          <a:solidFill>
            <a:srgbClr val="DBDBDB"/>
          </a:solidFill>
          <a:ln>
            <a:solidFill>
              <a:srgbClr val="DBDBD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TextBox 8">
            <a:extLst>
              <a:ext uri="{FF2B5EF4-FFF2-40B4-BE49-F238E27FC236}">
                <a16:creationId xmlns:a16="http://schemas.microsoft.com/office/drawing/2014/main" id="{6B88955A-4C2A-3D28-7BB0-D4D95D79C0DF}"/>
              </a:ext>
            </a:extLst>
          </p:cNvPr>
          <p:cNvSpPr txBox="1"/>
          <p:nvPr/>
        </p:nvSpPr>
        <p:spPr>
          <a:xfrm>
            <a:off x="13606330" y="9253190"/>
            <a:ext cx="4476749" cy="876300"/>
          </a:xfrm>
          <a:prstGeom prst="rect">
            <a:avLst/>
          </a:prstGeom>
        </p:spPr>
        <p:txBody>
          <a:bodyPr lIns="0" tIns="0" rIns="0" bIns="0" rtlCol="0" anchor="ctr"/>
          <a:lstStyle/>
          <a:p>
            <a:pPr lvl="0" algn="l">
              <a:lnSpc>
                <a:spcPct val="116199"/>
              </a:lnSpc>
            </a:pPr>
            <a:r>
              <a:rPr lang="ko-KR" altLang="en-US" sz="2500" dirty="0">
                <a:solidFill>
                  <a:srgbClr val="4C680F"/>
                </a:solidFill>
                <a:latin typeface="Pretendard Regular" panose="020B0600000101010101" charset="-127"/>
                <a:ea typeface="Pretendard Regular" panose="020B0600000101010101" charset="-127"/>
              </a:rPr>
              <a:t>▶ </a:t>
            </a:r>
            <a:r>
              <a:rPr lang="en-US" altLang="ko-KR" sz="2500" dirty="0" err="1">
                <a:solidFill>
                  <a:srgbClr val="4C680F"/>
                </a:solidFill>
                <a:latin typeface="Pretendard Regular" panose="020B0600000101010101" charset="-127"/>
                <a:ea typeface="Pretendard Regular" panose="020B0600000101010101" charset="-127"/>
              </a:rPr>
              <a:t>OpenMANIPULATOR</a:t>
            </a:r>
            <a:r>
              <a:rPr lang="en-US" altLang="ko-KR" sz="2500" dirty="0">
                <a:solidFill>
                  <a:srgbClr val="4C680F"/>
                </a:solidFill>
                <a:latin typeface="Pretendard Regular" panose="020B0600000101010101" charset="-127"/>
                <a:ea typeface="Pretendard Regular" panose="020B0600000101010101" charset="-127"/>
              </a:rPr>
              <a:t> - X</a:t>
            </a:r>
            <a:endParaRPr lang="en-US" sz="2500" b="0" i="0" u="none" strike="noStrike" dirty="0">
              <a:solidFill>
                <a:srgbClr val="4C680F"/>
              </a:solidFill>
              <a:latin typeface="Pretendard Regular" panose="020B0600000101010101" charset="-127"/>
              <a:ea typeface="Pretendard Regular" panose="020B0600000101010101" charset="-127"/>
            </a:endParaRPr>
          </a:p>
        </p:txBody>
      </p:sp>
    </p:spTree>
    <p:extLst>
      <p:ext uri="{BB962C8B-B14F-4D97-AF65-F5344CB8AC3E}">
        <p14:creationId xmlns:p14="http://schemas.microsoft.com/office/powerpoint/2010/main" val="1003083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stretch>
            <a:fillRect/>
          </a:stretch>
        </p:blipFill>
        <p:spPr>
          <a:xfrm>
            <a:off x="5555413" y="5754711"/>
            <a:ext cx="12065000" cy="12700"/>
          </a:xfrm>
          <a:prstGeom prst="rect">
            <a:avLst/>
          </a:prstGeom>
        </p:spPr>
      </p:pic>
      <p:pic>
        <p:nvPicPr>
          <p:cNvPr id="5" name="Picture 5"/>
          <p:cNvPicPr>
            <a:picLocks noChangeAspect="1"/>
          </p:cNvPicPr>
          <p:nvPr/>
        </p:nvPicPr>
        <p:blipFill>
          <a:blip r:embed="rId3"/>
          <a:stretch>
            <a:fillRect/>
          </a:stretch>
        </p:blipFill>
        <p:spPr>
          <a:xfrm>
            <a:off x="0" y="0"/>
            <a:ext cx="4445000" cy="10312400"/>
          </a:xfrm>
          <a:prstGeom prst="rect">
            <a:avLst/>
          </a:prstGeom>
        </p:spPr>
      </p:pic>
      <p:pic>
        <p:nvPicPr>
          <p:cNvPr id="6" name="Picture 6"/>
          <p:cNvPicPr>
            <a:picLocks noChangeAspect="1"/>
          </p:cNvPicPr>
          <p:nvPr/>
        </p:nvPicPr>
        <p:blipFill>
          <a:blip r:embed="rId4"/>
          <a:stretch>
            <a:fillRect/>
          </a:stretch>
        </p:blipFill>
        <p:spPr>
          <a:xfrm rot="5400000">
            <a:off x="-711200" y="5156200"/>
            <a:ext cx="10312400" cy="12700"/>
          </a:xfrm>
          <a:prstGeom prst="rect">
            <a:avLst/>
          </a:prstGeom>
        </p:spPr>
      </p:pic>
      <p:sp>
        <p:nvSpPr>
          <p:cNvPr id="7" name="TextBox 7"/>
          <p:cNvSpPr txBox="1"/>
          <p:nvPr/>
        </p:nvSpPr>
        <p:spPr>
          <a:xfrm>
            <a:off x="647700" y="647700"/>
            <a:ext cx="3683000" cy="2362200"/>
          </a:xfrm>
          <a:prstGeom prst="rect">
            <a:avLst/>
          </a:prstGeom>
        </p:spPr>
        <p:txBody>
          <a:bodyPr lIns="0" tIns="0" rIns="0" bIns="0" rtlCol="0" anchor="ctr"/>
          <a:lstStyle/>
          <a:p>
            <a:pPr lvl="0" algn="l">
              <a:lnSpc>
                <a:spcPct val="99600"/>
              </a:lnSpc>
            </a:pPr>
            <a:r>
              <a:rPr lang="ko-KR" altLang="en-US" sz="7000" b="0" i="0" u="none" strike="noStrike" dirty="0">
                <a:solidFill>
                  <a:srgbClr val="4C680F"/>
                </a:solidFill>
                <a:ea typeface="Pretendard Black"/>
              </a:rPr>
              <a:t>프로젝트</a:t>
            </a:r>
            <a:endParaRPr lang="en-US" altLang="ko-KR" sz="7000" b="0" i="0" u="none" strike="noStrike" dirty="0">
              <a:solidFill>
                <a:srgbClr val="4C680F"/>
              </a:solidFill>
              <a:ea typeface="Pretendard Black"/>
            </a:endParaRPr>
          </a:p>
          <a:p>
            <a:pPr lvl="0" algn="l">
              <a:lnSpc>
                <a:spcPct val="99600"/>
              </a:lnSpc>
            </a:pPr>
            <a:r>
              <a:rPr lang="ko-KR" altLang="en-US" sz="7000" b="0" i="0" u="none" strike="noStrike" dirty="0">
                <a:solidFill>
                  <a:srgbClr val="4C680F"/>
                </a:solidFill>
                <a:ea typeface="Pretendard Black"/>
              </a:rPr>
              <a:t>내용</a:t>
            </a:r>
            <a:endParaRPr lang="ko-KR" sz="7000" b="0" i="0" u="none" strike="noStrike" dirty="0">
              <a:solidFill>
                <a:srgbClr val="4C680F"/>
              </a:solidFill>
              <a:ea typeface="Pretendard Black"/>
            </a:endParaRPr>
          </a:p>
        </p:txBody>
      </p:sp>
      <p:sp>
        <p:nvSpPr>
          <p:cNvPr id="9" name="TextBox 9"/>
          <p:cNvSpPr txBox="1"/>
          <p:nvPr/>
        </p:nvSpPr>
        <p:spPr>
          <a:xfrm>
            <a:off x="5651500" y="838200"/>
            <a:ext cx="2463800" cy="1066800"/>
          </a:xfrm>
          <a:prstGeom prst="rect">
            <a:avLst/>
          </a:prstGeom>
        </p:spPr>
        <p:txBody>
          <a:bodyPr lIns="0" tIns="0" rIns="0" bIns="0" rtlCol="0" anchor="ctr"/>
          <a:lstStyle/>
          <a:p>
            <a:pPr lvl="0" algn="l">
              <a:lnSpc>
                <a:spcPct val="116199"/>
              </a:lnSpc>
            </a:pPr>
            <a:r>
              <a:rPr lang="ko-KR" altLang="en-US" sz="3000">
                <a:solidFill>
                  <a:srgbClr val="4C680F"/>
                </a:solidFill>
                <a:ea typeface="Pretendard ExtraBold"/>
              </a:rPr>
              <a:t>딸기 탐지</a:t>
            </a:r>
            <a:endParaRPr lang="ko-KR" sz="3000" b="0" i="0" u="none" strike="noStrike">
              <a:solidFill>
                <a:srgbClr val="4C680F"/>
              </a:solidFill>
              <a:ea typeface="Pretendard ExtraBold"/>
            </a:endParaRPr>
          </a:p>
        </p:txBody>
      </p:sp>
      <p:sp>
        <p:nvSpPr>
          <p:cNvPr id="10" name="TextBox 10"/>
          <p:cNvSpPr txBox="1"/>
          <p:nvPr/>
        </p:nvSpPr>
        <p:spPr>
          <a:xfrm>
            <a:off x="5650208" y="1485900"/>
            <a:ext cx="3721094"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Object Detection</a:t>
            </a:r>
            <a:endParaRPr lang="en-US" sz="2500" b="0" i="0" u="none" strike="noStrike">
              <a:solidFill>
                <a:srgbClr val="4C680F"/>
              </a:solidFill>
              <a:latin typeface="Pretendard ExtraLight"/>
            </a:endParaRPr>
          </a:p>
        </p:txBody>
      </p:sp>
      <p:sp>
        <p:nvSpPr>
          <p:cNvPr id="12" name="TextBox 12"/>
          <p:cNvSpPr txBox="1"/>
          <p:nvPr/>
        </p:nvSpPr>
        <p:spPr>
          <a:xfrm>
            <a:off x="5651500" y="5892800"/>
            <a:ext cx="2463800" cy="1066800"/>
          </a:xfrm>
          <a:prstGeom prst="rect">
            <a:avLst/>
          </a:prstGeom>
        </p:spPr>
        <p:txBody>
          <a:bodyPr lIns="0" tIns="0" rIns="0" bIns="0" rtlCol="0" anchor="ctr"/>
          <a:lstStyle/>
          <a:p>
            <a:pPr lvl="0" algn="l">
              <a:lnSpc>
                <a:spcPct val="116199"/>
              </a:lnSpc>
            </a:pPr>
            <a:r>
              <a:rPr lang="ko-KR" altLang="en-US" sz="3000">
                <a:solidFill>
                  <a:srgbClr val="4C680F"/>
                </a:solidFill>
                <a:latin typeface="Pretendard ExtraBold"/>
                <a:ea typeface="Pretendard ExtraBold"/>
              </a:rPr>
              <a:t>딸기 분할</a:t>
            </a:r>
            <a:endParaRPr lang="en-US" sz="3000" b="0" i="0" u="none" strike="noStrike">
              <a:solidFill>
                <a:srgbClr val="4C680F"/>
              </a:solidFill>
              <a:latin typeface="Pretendard ExtraBold"/>
            </a:endParaRPr>
          </a:p>
        </p:txBody>
      </p:sp>
      <p:sp>
        <p:nvSpPr>
          <p:cNvPr id="13" name="TextBox 13"/>
          <p:cNvSpPr txBox="1"/>
          <p:nvPr/>
        </p:nvSpPr>
        <p:spPr>
          <a:xfrm>
            <a:off x="5620527" y="6538550"/>
            <a:ext cx="4317999" cy="876300"/>
          </a:xfrm>
          <a:prstGeom prst="rect">
            <a:avLst/>
          </a:prstGeom>
        </p:spPr>
        <p:txBody>
          <a:bodyPr lIns="0" tIns="0" rIns="0" bIns="0" rtlCol="0" anchor="ctr"/>
          <a:lstStyle/>
          <a:p>
            <a:pPr lvl="0" algn="l">
              <a:lnSpc>
                <a:spcPct val="116199"/>
              </a:lnSpc>
            </a:pPr>
            <a:r>
              <a:rPr lang="en-US" sz="2500">
                <a:solidFill>
                  <a:srgbClr val="4C680F"/>
                </a:solidFill>
                <a:latin typeface="Pretendard ExtraLight"/>
              </a:rPr>
              <a:t>Instance Segmentation</a:t>
            </a:r>
            <a:endParaRPr lang="en-US" sz="2500" b="0" i="0" u="none" strike="noStrike">
              <a:solidFill>
                <a:srgbClr val="4C680F"/>
              </a:solidFill>
              <a:latin typeface="Pretendard ExtraLight"/>
            </a:endParaRPr>
          </a:p>
        </p:txBody>
      </p:sp>
      <p:grpSp>
        <p:nvGrpSpPr>
          <p:cNvPr id="25" name="그룹 24">
            <a:extLst>
              <a:ext uri="{FF2B5EF4-FFF2-40B4-BE49-F238E27FC236}">
                <a16:creationId xmlns:a16="http://schemas.microsoft.com/office/drawing/2014/main" id="{68CC97BD-9495-6849-6CB7-2AF6D721264C}"/>
              </a:ext>
            </a:extLst>
          </p:cNvPr>
          <p:cNvGrpSpPr/>
          <p:nvPr/>
        </p:nvGrpSpPr>
        <p:grpSpPr>
          <a:xfrm>
            <a:off x="740839" y="3714182"/>
            <a:ext cx="2956973" cy="5424030"/>
            <a:chOff x="973677" y="3453267"/>
            <a:chExt cx="2273999" cy="4131554"/>
          </a:xfrm>
        </p:grpSpPr>
        <p:sp>
          <p:nvSpPr>
            <p:cNvPr id="16" name="Google Shape;57;p13">
              <a:extLst>
                <a:ext uri="{FF2B5EF4-FFF2-40B4-BE49-F238E27FC236}">
                  <a16:creationId xmlns:a16="http://schemas.microsoft.com/office/drawing/2014/main" id="{2E3B6580-4B0E-B7B6-4F48-F7FE3D54C1C8}"/>
                </a:ext>
              </a:extLst>
            </p:cNvPr>
            <p:cNvSpPr/>
            <p:nvPr/>
          </p:nvSpPr>
          <p:spPr>
            <a:xfrm>
              <a:off x="974965" y="3453267"/>
              <a:ext cx="2272711" cy="537806"/>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ko-KR" altLang="en-US" sz="1500">
                  <a:latin typeface="Pretendard Regular" panose="020B0600000101010101" charset="-127"/>
                  <a:ea typeface="Pretendard Regular" panose="020B0600000101010101" charset="-127"/>
                </a:rPr>
                <a:t>시작</a:t>
              </a:r>
            </a:p>
          </p:txBody>
        </p:sp>
        <p:cxnSp>
          <p:nvCxnSpPr>
            <p:cNvPr id="17" name="Google Shape;58;p13">
              <a:extLst>
                <a:ext uri="{FF2B5EF4-FFF2-40B4-BE49-F238E27FC236}">
                  <a16:creationId xmlns:a16="http://schemas.microsoft.com/office/drawing/2014/main" id="{E5403850-A7E9-8B22-1E63-75312355D257}"/>
                </a:ext>
              </a:extLst>
            </p:cNvPr>
            <p:cNvCxnSpPr>
              <a:cxnSpLocks/>
              <a:stCxn id="16" idx="4"/>
              <a:endCxn id="18" idx="0"/>
            </p:cNvCxnSpPr>
            <p:nvPr/>
          </p:nvCxnSpPr>
          <p:spPr>
            <a:xfrm flipH="1">
              <a:off x="2110033" y="3991073"/>
              <a:ext cx="1288" cy="255185"/>
            </a:xfrm>
            <a:prstGeom prst="straightConnector1">
              <a:avLst/>
            </a:prstGeom>
            <a:noFill/>
            <a:ln w="38100" cap="flat" cmpd="sng">
              <a:solidFill>
                <a:schemeClr val="dk2"/>
              </a:solidFill>
              <a:prstDash val="solid"/>
              <a:round/>
              <a:headEnd type="none" w="med" len="med"/>
              <a:tailEnd type="triangle" w="med" len="med"/>
            </a:ln>
          </p:spPr>
        </p:cxnSp>
        <p:sp>
          <p:nvSpPr>
            <p:cNvPr id="18" name="Google Shape;59;p13">
              <a:extLst>
                <a:ext uri="{FF2B5EF4-FFF2-40B4-BE49-F238E27FC236}">
                  <a16:creationId xmlns:a16="http://schemas.microsoft.com/office/drawing/2014/main" id="{A2A442E3-7613-466D-42AA-E29421E7FB6A}"/>
                </a:ext>
              </a:extLst>
            </p:cNvPr>
            <p:cNvSpPr/>
            <p:nvPr/>
          </p:nvSpPr>
          <p:spPr>
            <a:xfrm>
              <a:off x="973677" y="4246257"/>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촬영 위치로 </a:t>
              </a:r>
              <a:endParaRPr lang="en-US" altLang="ko" sz="1500" dirty="0">
                <a:solidFill>
                  <a:schemeClr val="dk1"/>
                </a:solidFill>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dirty="0">
                  <a:solidFill>
                    <a:schemeClr val="dk1"/>
                  </a:solidFill>
                  <a:latin typeface="Pretendard Regular" panose="020B0600000101010101" charset="-127"/>
                  <a:ea typeface="Pretendard Regular" panose="020B0600000101010101" charset="-127"/>
                </a:rPr>
                <a:t>로봇팔 이동</a:t>
              </a:r>
              <a:endParaRPr sz="1500" dirty="0">
                <a:latin typeface="Pretendard Regular" panose="020B0600000101010101" charset="-127"/>
                <a:ea typeface="Pretendard Regular" panose="020B0600000101010101" charset="-127"/>
              </a:endParaRPr>
            </a:p>
          </p:txBody>
        </p:sp>
        <p:cxnSp>
          <p:nvCxnSpPr>
            <p:cNvPr id="19" name="Google Shape;60;p13">
              <a:extLst>
                <a:ext uri="{FF2B5EF4-FFF2-40B4-BE49-F238E27FC236}">
                  <a16:creationId xmlns:a16="http://schemas.microsoft.com/office/drawing/2014/main" id="{69DB657E-E5A1-9182-40DF-07F7BB072413}"/>
                </a:ext>
              </a:extLst>
            </p:cNvPr>
            <p:cNvCxnSpPr>
              <a:stCxn id="18" idx="2"/>
              <a:endCxn id="20" idx="0"/>
            </p:cNvCxnSpPr>
            <p:nvPr/>
          </p:nvCxnSpPr>
          <p:spPr>
            <a:xfrm>
              <a:off x="2110033" y="4843008"/>
              <a:ext cx="406" cy="332525"/>
            </a:xfrm>
            <a:prstGeom prst="straightConnector1">
              <a:avLst/>
            </a:prstGeom>
            <a:noFill/>
            <a:ln w="38100" cap="flat" cmpd="sng">
              <a:solidFill>
                <a:schemeClr val="dk2"/>
              </a:solidFill>
              <a:prstDash val="solid"/>
              <a:round/>
              <a:headEnd type="none" w="med" len="med"/>
              <a:tailEnd type="triangle" w="med" len="med"/>
            </a:ln>
          </p:spPr>
        </p:cxnSp>
        <p:sp>
          <p:nvSpPr>
            <p:cNvPr id="20" name="Google Shape;61;p13">
              <a:extLst>
                <a:ext uri="{FF2B5EF4-FFF2-40B4-BE49-F238E27FC236}">
                  <a16:creationId xmlns:a16="http://schemas.microsoft.com/office/drawing/2014/main" id="{677526CF-2378-CDDD-E6B3-F10EABDD29DC}"/>
                </a:ext>
              </a:extLst>
            </p:cNvPr>
            <p:cNvSpPr/>
            <p:nvPr/>
          </p:nvSpPr>
          <p:spPr>
            <a:xfrm>
              <a:off x="973879" y="5175355"/>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RGB-D 카메라로 </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촬영</a:t>
              </a:r>
              <a:endParaRPr sz="1500">
                <a:latin typeface="Pretendard Regular" panose="020B0600000101010101" charset="-127"/>
                <a:ea typeface="Pretendard Regular" panose="020B0600000101010101" charset="-127"/>
              </a:endParaRPr>
            </a:p>
          </p:txBody>
        </p:sp>
        <p:cxnSp>
          <p:nvCxnSpPr>
            <p:cNvPr id="21" name="Google Shape;62;p13">
              <a:extLst>
                <a:ext uri="{FF2B5EF4-FFF2-40B4-BE49-F238E27FC236}">
                  <a16:creationId xmlns:a16="http://schemas.microsoft.com/office/drawing/2014/main" id="{2392B04A-C744-8B8E-8A66-368688E616C2}"/>
                </a:ext>
              </a:extLst>
            </p:cNvPr>
            <p:cNvCxnSpPr>
              <a:stCxn id="20" idx="2"/>
              <a:endCxn id="22" idx="0"/>
            </p:cNvCxnSpPr>
            <p:nvPr/>
          </p:nvCxnSpPr>
          <p:spPr>
            <a:xfrm>
              <a:off x="2110235" y="5772105"/>
              <a:ext cx="0" cy="332525"/>
            </a:xfrm>
            <a:prstGeom prst="straightConnector1">
              <a:avLst/>
            </a:prstGeom>
            <a:noFill/>
            <a:ln w="38100" cap="flat" cmpd="sng">
              <a:solidFill>
                <a:schemeClr val="dk2"/>
              </a:solidFill>
              <a:prstDash val="solid"/>
              <a:round/>
              <a:headEnd type="none" w="med" len="med"/>
              <a:tailEnd type="triangle" w="med" len="med"/>
            </a:ln>
          </p:spPr>
        </p:cxnSp>
        <p:sp>
          <p:nvSpPr>
            <p:cNvPr id="22" name="Google Shape;63;p13">
              <a:extLst>
                <a:ext uri="{FF2B5EF4-FFF2-40B4-BE49-F238E27FC236}">
                  <a16:creationId xmlns:a16="http://schemas.microsoft.com/office/drawing/2014/main" id="{2B7D5A8D-F646-1961-8336-EF4F64D36126}"/>
                </a:ext>
              </a:extLst>
            </p:cNvPr>
            <p:cNvSpPr/>
            <p:nvPr/>
          </p:nvSpPr>
          <p:spPr>
            <a:xfrm>
              <a:off x="973677" y="6104452"/>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탐지</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(Bounding Box)</a:t>
              </a:r>
              <a:endParaRPr sz="1500">
                <a:latin typeface="Pretendard Regular" panose="020B0600000101010101" charset="-127"/>
                <a:ea typeface="Pretendard Regular" panose="020B0600000101010101" charset="-127"/>
              </a:endParaRPr>
            </a:p>
          </p:txBody>
        </p:sp>
        <p:cxnSp>
          <p:nvCxnSpPr>
            <p:cNvPr id="23" name="Google Shape;65;p13">
              <a:extLst>
                <a:ext uri="{FF2B5EF4-FFF2-40B4-BE49-F238E27FC236}">
                  <a16:creationId xmlns:a16="http://schemas.microsoft.com/office/drawing/2014/main" id="{160A3788-8188-EF31-43F6-B7E89AEEA3E0}"/>
                </a:ext>
              </a:extLst>
            </p:cNvPr>
            <p:cNvCxnSpPr>
              <a:stCxn id="22" idx="2"/>
              <a:endCxn id="24" idx="0"/>
            </p:cNvCxnSpPr>
            <p:nvPr/>
          </p:nvCxnSpPr>
          <p:spPr>
            <a:xfrm>
              <a:off x="2110033" y="6701203"/>
              <a:ext cx="406" cy="286850"/>
            </a:xfrm>
            <a:prstGeom prst="straightConnector1">
              <a:avLst/>
            </a:prstGeom>
            <a:noFill/>
            <a:ln w="38100" cap="flat" cmpd="sng">
              <a:solidFill>
                <a:schemeClr val="dk2"/>
              </a:solidFill>
              <a:prstDash val="solid"/>
              <a:round/>
              <a:headEnd type="none" w="med" len="med"/>
              <a:tailEnd type="triangle" w="med" len="med"/>
            </a:ln>
          </p:spPr>
        </p:cxnSp>
        <p:sp>
          <p:nvSpPr>
            <p:cNvPr id="24" name="Google Shape;66;p13">
              <a:extLst>
                <a:ext uri="{FF2B5EF4-FFF2-40B4-BE49-F238E27FC236}">
                  <a16:creationId xmlns:a16="http://schemas.microsoft.com/office/drawing/2014/main" id="{278B163C-513C-F927-5702-DA677FAB5A9D}"/>
                </a:ext>
              </a:extLst>
            </p:cNvPr>
            <p:cNvSpPr/>
            <p:nvPr/>
          </p:nvSpPr>
          <p:spPr>
            <a:xfrm>
              <a:off x="973879" y="6988070"/>
              <a:ext cx="2272712" cy="596751"/>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딸기 분할</a:t>
              </a:r>
              <a:endParaRPr sz="1500">
                <a:latin typeface="Pretendard Regular" panose="020B0600000101010101" charset="-127"/>
                <a:ea typeface="Pretendard Regular" panose="020B0600000101010101" charset="-127"/>
              </a:endParaRPr>
            </a:p>
            <a:p>
              <a:pPr marL="0" lvl="0" indent="0" algn="ctr" rtl="0">
                <a:spcBef>
                  <a:spcPts val="0"/>
                </a:spcBef>
                <a:spcAft>
                  <a:spcPts val="0"/>
                </a:spcAft>
                <a:buClr>
                  <a:schemeClr val="dk1"/>
                </a:buClr>
                <a:buSzPts val="1100"/>
                <a:buFont typeface="Arial"/>
                <a:buNone/>
              </a:pPr>
              <a:r>
                <a:rPr lang="ko" sz="1500">
                  <a:latin typeface="Pretendard Regular" panose="020B0600000101010101" charset="-127"/>
                  <a:ea typeface="Pretendard Regular" panose="020B0600000101010101" charset="-127"/>
                </a:rPr>
                <a:t>(Segmentation)</a:t>
              </a:r>
              <a:endParaRPr sz="1500">
                <a:latin typeface="Pretendard Regular" panose="020B0600000101010101" charset="-127"/>
                <a:ea typeface="Pretendard Regular" panose="020B0600000101010101" charset="-127"/>
              </a:endParaRPr>
            </a:p>
          </p:txBody>
        </p:sp>
      </p:grpSp>
      <p:sp>
        <p:nvSpPr>
          <p:cNvPr id="30" name="AutoShape 10" descr="A realistic close-up image of ripe and unripe strawberries growing on a plant, similar to the previously generated image but with strawberries grouped in clusters of five. The strawberries are hanging from green stems, with some fully red and others still white or green. The background consists of dark green strawberry leaves with some white flowers. The ground is covered with a black plastic sheet for cultivation. The scene is illuminated with natural lighting, making the strawberries appear fresh and juicy.">
            <a:extLst>
              <a:ext uri="{FF2B5EF4-FFF2-40B4-BE49-F238E27FC236}">
                <a16:creationId xmlns:a16="http://schemas.microsoft.com/office/drawing/2014/main" id="{617BFDD7-FDBB-F4B5-5C4D-2DC5BC493C88}"/>
              </a:ext>
            </a:extLst>
          </p:cNvPr>
          <p:cNvSpPr>
            <a:spLocks noChangeAspect="1" noChangeArrowheads="1"/>
          </p:cNvSpPr>
          <p:nvPr/>
        </p:nvSpPr>
        <p:spPr bwMode="auto">
          <a:xfrm>
            <a:off x="9144000" y="51435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ko-Kore-KR" altLang="en-US"/>
          </a:p>
        </p:txBody>
      </p:sp>
      <p:grpSp>
        <p:nvGrpSpPr>
          <p:cNvPr id="38" name="그룹 37">
            <a:extLst>
              <a:ext uri="{FF2B5EF4-FFF2-40B4-BE49-F238E27FC236}">
                <a16:creationId xmlns:a16="http://schemas.microsoft.com/office/drawing/2014/main" id="{2822E7B7-9D83-518E-A677-D0A5E54E4C45}"/>
              </a:ext>
            </a:extLst>
          </p:cNvPr>
          <p:cNvGrpSpPr/>
          <p:nvPr/>
        </p:nvGrpSpPr>
        <p:grpSpPr>
          <a:xfrm>
            <a:off x="10515600" y="980804"/>
            <a:ext cx="6430092" cy="4546323"/>
            <a:chOff x="11810076" y="1205612"/>
            <a:chExt cx="5153809" cy="4314950"/>
          </a:xfrm>
        </p:grpSpPr>
        <p:pic>
          <p:nvPicPr>
            <p:cNvPr id="32" name="그림 31">
              <a:extLst>
                <a:ext uri="{FF2B5EF4-FFF2-40B4-BE49-F238E27FC236}">
                  <a16:creationId xmlns:a16="http://schemas.microsoft.com/office/drawing/2014/main" id="{2E645C33-5634-0261-0935-40E0F31D5C37}"/>
                </a:ext>
              </a:extLst>
            </p:cNvPr>
            <p:cNvPicPr>
              <a:picLocks noChangeAspect="1"/>
            </p:cNvPicPr>
            <p:nvPr/>
          </p:nvPicPr>
          <p:blipFill>
            <a:blip r:embed="rId5"/>
            <a:stretch>
              <a:fillRect/>
            </a:stretch>
          </p:blipFill>
          <p:spPr>
            <a:xfrm>
              <a:off x="11810076" y="1205612"/>
              <a:ext cx="5153808" cy="4314950"/>
            </a:xfrm>
            <a:prstGeom prst="rect">
              <a:avLst/>
            </a:prstGeom>
          </p:spPr>
        </p:pic>
        <p:sp>
          <p:nvSpPr>
            <p:cNvPr id="34" name="직사각형 33">
              <a:extLst>
                <a:ext uri="{FF2B5EF4-FFF2-40B4-BE49-F238E27FC236}">
                  <a16:creationId xmlns:a16="http://schemas.microsoft.com/office/drawing/2014/main" id="{8C0A63EF-911B-5C77-2EC9-BB1F9F758D36}"/>
                </a:ext>
              </a:extLst>
            </p:cNvPr>
            <p:cNvSpPr/>
            <p:nvPr/>
          </p:nvSpPr>
          <p:spPr>
            <a:xfrm>
              <a:off x="13487400" y="2422411"/>
              <a:ext cx="1367840" cy="1730489"/>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5" name="직사각형 34">
              <a:extLst>
                <a:ext uri="{FF2B5EF4-FFF2-40B4-BE49-F238E27FC236}">
                  <a16:creationId xmlns:a16="http://schemas.microsoft.com/office/drawing/2014/main" id="{12BF644E-F427-D742-765B-B9CBDE5267E3}"/>
                </a:ext>
              </a:extLst>
            </p:cNvPr>
            <p:cNvSpPr/>
            <p:nvPr/>
          </p:nvSpPr>
          <p:spPr>
            <a:xfrm>
              <a:off x="11887200" y="3717811"/>
              <a:ext cx="1367840" cy="1730489"/>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6" name="직사각형 35">
              <a:extLst>
                <a:ext uri="{FF2B5EF4-FFF2-40B4-BE49-F238E27FC236}">
                  <a16:creationId xmlns:a16="http://schemas.microsoft.com/office/drawing/2014/main" id="{6AC6081D-1BFA-F2A6-8CEF-523473D04098}"/>
                </a:ext>
              </a:extLst>
            </p:cNvPr>
            <p:cNvSpPr/>
            <p:nvPr/>
          </p:nvSpPr>
          <p:spPr>
            <a:xfrm>
              <a:off x="15392400" y="3086100"/>
              <a:ext cx="1066800" cy="1669145"/>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sp>
          <p:nvSpPr>
            <p:cNvPr id="37" name="직사각형 36">
              <a:extLst>
                <a:ext uri="{FF2B5EF4-FFF2-40B4-BE49-F238E27FC236}">
                  <a16:creationId xmlns:a16="http://schemas.microsoft.com/office/drawing/2014/main" id="{A06BD742-97C3-686C-5816-515DA9E2957F}"/>
                </a:ext>
              </a:extLst>
            </p:cNvPr>
            <p:cNvSpPr/>
            <p:nvPr/>
          </p:nvSpPr>
          <p:spPr>
            <a:xfrm>
              <a:off x="16087670" y="2833745"/>
              <a:ext cx="876215" cy="1547755"/>
            </a:xfrm>
            <a:prstGeom prst="rect">
              <a:avLst/>
            </a:prstGeom>
            <a:noFill/>
            <a:ln w="38100">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ko-Kore-KR" altLang="en-US"/>
            </a:p>
          </p:txBody>
        </p:sp>
      </p:grpSp>
      <p:pic>
        <p:nvPicPr>
          <p:cNvPr id="39" name="그림 38">
            <a:extLst>
              <a:ext uri="{FF2B5EF4-FFF2-40B4-BE49-F238E27FC236}">
                <a16:creationId xmlns:a16="http://schemas.microsoft.com/office/drawing/2014/main" id="{1816C2B2-9B3E-2448-24A1-E42EA4DF93EE}"/>
              </a:ext>
            </a:extLst>
          </p:cNvPr>
          <p:cNvPicPr>
            <a:picLocks noChangeAspect="1"/>
          </p:cNvPicPr>
          <p:nvPr/>
        </p:nvPicPr>
        <p:blipFill>
          <a:blip r:embed="rId6"/>
          <a:stretch>
            <a:fillRect/>
          </a:stretch>
        </p:blipFill>
        <p:spPr>
          <a:xfrm>
            <a:off x="10499043" y="6501890"/>
            <a:ext cx="2552209" cy="3263320"/>
          </a:xfrm>
          <a:prstGeom prst="rect">
            <a:avLst/>
          </a:prstGeom>
        </p:spPr>
      </p:pic>
      <p:sp>
        <p:nvSpPr>
          <p:cNvPr id="42" name="TextBox 11">
            <a:extLst>
              <a:ext uri="{FF2B5EF4-FFF2-40B4-BE49-F238E27FC236}">
                <a16:creationId xmlns:a16="http://schemas.microsoft.com/office/drawing/2014/main" id="{A6ECBE22-5681-ED70-22B1-16FAD47C7DC6}"/>
              </a:ext>
            </a:extLst>
          </p:cNvPr>
          <p:cNvSpPr txBox="1"/>
          <p:nvPr/>
        </p:nvSpPr>
        <p:spPr>
          <a:xfrm>
            <a:off x="5620527" y="1821506"/>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dirty="0">
                <a:solidFill>
                  <a:srgbClr val="4C680F"/>
                </a:solidFill>
                <a:latin typeface="Pretendard Regular"/>
                <a:ea typeface="Pretendard Regular"/>
              </a:rPr>
              <a:t>딸기의 대략적인 위치 파악</a:t>
            </a:r>
            <a:endParaRPr lang="en-US" sz="2500" b="0" i="0" u="none" strike="noStrike" dirty="0">
              <a:solidFill>
                <a:srgbClr val="4C680F"/>
              </a:solidFill>
              <a:latin typeface="Pretendard Regular"/>
            </a:endParaRPr>
          </a:p>
          <a:p>
            <a:pPr marL="342900" lvl="0" indent="-342900" algn="l">
              <a:lnSpc>
                <a:spcPct val="116199"/>
              </a:lnSpc>
              <a:buClr>
                <a:srgbClr val="4C680F"/>
              </a:buClr>
              <a:buFont typeface="Arial"/>
              <a:buChar char="●"/>
            </a:pPr>
            <a:r>
              <a:rPr lang="en-US" sz="2500" b="0" i="0" u="none" strike="noStrike" dirty="0">
                <a:solidFill>
                  <a:srgbClr val="4C680F"/>
                </a:solidFill>
                <a:latin typeface="Pretendard Regular"/>
                <a:ea typeface="Pretendard Regular"/>
              </a:rPr>
              <a:t>Bounding Bo</a:t>
            </a:r>
            <a:r>
              <a:rPr lang="en-US" sz="2500" dirty="0">
                <a:solidFill>
                  <a:srgbClr val="4C680F"/>
                </a:solidFill>
                <a:latin typeface="Pretendard Regular"/>
                <a:ea typeface="Pretendard Regular"/>
              </a:rPr>
              <a:t>x </a:t>
            </a:r>
            <a:r>
              <a:rPr lang="ko-KR" altLang="en-US" sz="2500" dirty="0">
                <a:solidFill>
                  <a:srgbClr val="4C680F"/>
                </a:solidFill>
                <a:latin typeface="Pretendard Regular"/>
                <a:ea typeface="Pretendard Regular"/>
              </a:rPr>
              <a:t>생성 </a:t>
            </a:r>
            <a:r>
              <a:rPr lang="en-US" altLang="ko-KR" sz="2500" dirty="0">
                <a:solidFill>
                  <a:srgbClr val="4C680F"/>
                </a:solidFill>
                <a:latin typeface="Pretendard Regular"/>
                <a:ea typeface="Pretendard Regular"/>
              </a:rPr>
              <a:t>(</a:t>
            </a:r>
            <a:r>
              <a:rPr lang="ko-KR" altLang="en-US" sz="2500" dirty="0">
                <a:solidFill>
                  <a:srgbClr val="4C680F"/>
                </a:solidFill>
                <a:latin typeface="Pretendard Regular"/>
                <a:ea typeface="Pretendard Regular"/>
              </a:rPr>
              <a:t>좌표 생성</a:t>
            </a:r>
            <a:r>
              <a:rPr lang="en-US" altLang="ko-KR" sz="2500" dirty="0">
                <a:solidFill>
                  <a:srgbClr val="4C680F"/>
                </a:solidFill>
                <a:latin typeface="Pretendard Regular"/>
                <a:ea typeface="Pretendard Regular"/>
              </a:rPr>
              <a:t>)</a:t>
            </a:r>
            <a:endParaRPr lang="en-US" sz="2500" b="0" i="0" u="none" strike="noStrike" dirty="0">
              <a:solidFill>
                <a:srgbClr val="4C680F"/>
              </a:solidFill>
              <a:latin typeface="Pretendard Regular"/>
            </a:endParaRPr>
          </a:p>
        </p:txBody>
      </p:sp>
      <p:sp>
        <p:nvSpPr>
          <p:cNvPr id="43" name="TextBox 11">
            <a:extLst>
              <a:ext uri="{FF2B5EF4-FFF2-40B4-BE49-F238E27FC236}">
                <a16:creationId xmlns:a16="http://schemas.microsoft.com/office/drawing/2014/main" id="{818A7199-B77C-8486-22D4-1BC6D28E53D8}"/>
              </a:ext>
            </a:extLst>
          </p:cNvPr>
          <p:cNvSpPr txBox="1"/>
          <p:nvPr/>
        </p:nvSpPr>
        <p:spPr>
          <a:xfrm>
            <a:off x="5650208" y="7384569"/>
            <a:ext cx="4775198" cy="2209800"/>
          </a:xfrm>
          <a:prstGeom prst="rect">
            <a:avLst/>
          </a:prstGeom>
        </p:spPr>
        <p:txBody>
          <a:bodyPr lIns="0" tIns="0" rIns="0" bIns="0" rtlCol="0" anchor="ctr"/>
          <a:lstStyle/>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딸기를 픽셀 단위로 분할</a:t>
            </a:r>
            <a:endParaRPr lang="en-US" sz="2500" b="0" i="0" u="none" strike="noStrike">
              <a:solidFill>
                <a:srgbClr val="4C680F"/>
              </a:solidFill>
              <a:latin typeface="Pretendard Regular"/>
            </a:endParaRPr>
          </a:p>
          <a:p>
            <a:pPr marL="342900" lvl="0" indent="-342900" algn="l">
              <a:lnSpc>
                <a:spcPct val="116199"/>
              </a:lnSpc>
              <a:buClr>
                <a:srgbClr val="4C680F"/>
              </a:buClr>
              <a:buFont typeface="Arial"/>
              <a:buChar char="●"/>
            </a:pPr>
            <a:r>
              <a:rPr lang="ko-KR" altLang="en-US" sz="2500">
                <a:solidFill>
                  <a:srgbClr val="4C680F"/>
                </a:solidFill>
                <a:latin typeface="Pretendard Regular"/>
                <a:ea typeface="Pretendard Regular"/>
              </a:rPr>
              <a:t>딸기의 정확한 위치 파악</a:t>
            </a:r>
            <a:endParaRPr lang="en-US" sz="2500" b="0" i="0" u="none" strike="noStrike">
              <a:solidFill>
                <a:srgbClr val="4C680F"/>
              </a:solidFill>
              <a:latin typeface="Pretendard Regular"/>
            </a:endParaRPr>
          </a:p>
        </p:txBody>
      </p:sp>
      <p:grpSp>
        <p:nvGrpSpPr>
          <p:cNvPr id="4102" name="그룹 4101">
            <a:extLst>
              <a:ext uri="{FF2B5EF4-FFF2-40B4-BE49-F238E27FC236}">
                <a16:creationId xmlns:a16="http://schemas.microsoft.com/office/drawing/2014/main" id="{0750A457-CE7F-2DCC-52A4-02CCE7B29649}"/>
              </a:ext>
            </a:extLst>
          </p:cNvPr>
          <p:cNvGrpSpPr/>
          <p:nvPr/>
        </p:nvGrpSpPr>
        <p:grpSpPr>
          <a:xfrm>
            <a:off x="14402709" y="6538550"/>
            <a:ext cx="2552209" cy="3210844"/>
            <a:chOff x="14312755" y="6393331"/>
            <a:chExt cx="2722013" cy="3480437"/>
          </a:xfrm>
        </p:grpSpPr>
        <p:pic>
          <p:nvPicPr>
            <p:cNvPr id="44" name="그림 43">
              <a:extLst>
                <a:ext uri="{FF2B5EF4-FFF2-40B4-BE49-F238E27FC236}">
                  <a16:creationId xmlns:a16="http://schemas.microsoft.com/office/drawing/2014/main" id="{AD9A4001-6D65-668E-E185-AE15B736991C}"/>
                </a:ext>
              </a:extLst>
            </p:cNvPr>
            <p:cNvPicPr>
              <a:picLocks noChangeAspect="1"/>
            </p:cNvPicPr>
            <p:nvPr/>
          </p:nvPicPr>
          <p:blipFill>
            <a:blip r:embed="rId6"/>
            <a:stretch>
              <a:fillRect/>
            </a:stretch>
          </p:blipFill>
          <p:spPr>
            <a:xfrm>
              <a:off x="14312755" y="6393331"/>
              <a:ext cx="2722013" cy="3480437"/>
            </a:xfrm>
            <a:prstGeom prst="rect">
              <a:avLst/>
            </a:prstGeom>
          </p:spPr>
        </p:pic>
        <mc:AlternateContent xmlns:mc="http://schemas.openxmlformats.org/markup-compatibility/2006" xmlns:p14="http://schemas.microsoft.com/office/powerpoint/2010/main">
          <mc:Choice Requires="p14">
            <p:contentPart p14:bwMode="auto" r:id="rId7">
              <p14:nvContentPartPr>
                <p14:cNvPr id="4100" name="잉크 4099">
                  <a:extLst>
                    <a:ext uri="{FF2B5EF4-FFF2-40B4-BE49-F238E27FC236}">
                      <a16:creationId xmlns:a16="http://schemas.microsoft.com/office/drawing/2014/main" id="{0857885B-886C-17FE-5D45-E7BA630F1132}"/>
                    </a:ext>
                  </a:extLst>
                </p14:cNvPr>
                <p14:cNvContentPartPr/>
                <p14:nvPr/>
              </p14:nvContentPartPr>
              <p14:xfrm>
                <a:off x="14799404" y="7355359"/>
                <a:ext cx="1655391" cy="2158854"/>
              </p14:xfrm>
            </p:contentPart>
          </mc:Choice>
          <mc:Fallback xmlns="">
            <p:pic>
              <p:nvPicPr>
                <p:cNvPr id="4100" name="잉크 4099">
                  <a:extLst>
                    <a:ext uri="{FF2B5EF4-FFF2-40B4-BE49-F238E27FC236}">
                      <a16:creationId xmlns:a16="http://schemas.microsoft.com/office/drawing/2014/main" id="{0857885B-886C-17FE-5D45-E7BA630F1132}"/>
                    </a:ext>
                  </a:extLst>
                </p:cNvPr>
                <p:cNvPicPr/>
                <p:nvPr/>
              </p:nvPicPr>
              <p:blipFill>
                <a:blip r:embed="rId9"/>
                <a:stretch>
                  <a:fillRect/>
                </a:stretch>
              </p:blipFill>
              <p:spPr>
                <a:xfrm>
                  <a:off x="14703428" y="7160270"/>
                  <a:ext cx="1846959" cy="2548642"/>
                </a:xfrm>
                <a:prstGeom prst="rect">
                  <a:avLst/>
                </a:prstGeom>
              </p:spPr>
            </p:pic>
          </mc:Fallback>
        </mc:AlternateContent>
      </p:grpSp>
      <p:pic>
        <p:nvPicPr>
          <p:cNvPr id="4101" name="그림 4100" descr="그래픽, 창의성이(가) 표시된 사진&#10;&#10;AI가 생성한 콘텐츠는 부정확할 수 있습니다.">
            <a:extLst>
              <a:ext uri="{FF2B5EF4-FFF2-40B4-BE49-F238E27FC236}">
                <a16:creationId xmlns:a16="http://schemas.microsoft.com/office/drawing/2014/main" id="{354EF861-C7D4-8942-4B2C-659DC35A3EE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255586" y="7581900"/>
            <a:ext cx="993814" cy="993814"/>
          </a:xfrm>
          <a:prstGeom prst="rect">
            <a:avLst/>
          </a:prstGeom>
        </p:spPr>
      </p:pic>
      <p:sp>
        <p:nvSpPr>
          <p:cNvPr id="26" name="TextBox 8">
            <a:extLst>
              <a:ext uri="{FF2B5EF4-FFF2-40B4-BE49-F238E27FC236}">
                <a16:creationId xmlns:a16="http://schemas.microsoft.com/office/drawing/2014/main" id="{FABA4E18-2077-D98B-99EB-B6D442C88D3D}"/>
              </a:ext>
            </a:extLst>
          </p:cNvPr>
          <p:cNvSpPr txBox="1"/>
          <p:nvPr/>
        </p:nvSpPr>
        <p:spPr>
          <a:xfrm>
            <a:off x="2489200" y="2183579"/>
            <a:ext cx="8813800" cy="444500"/>
          </a:xfrm>
          <a:prstGeom prst="rect">
            <a:avLst/>
          </a:prstGeom>
        </p:spPr>
        <p:txBody>
          <a:bodyPr lIns="0" tIns="0" rIns="0" bIns="0" rtlCol="0" anchor="ctr"/>
          <a:lstStyle/>
          <a:p>
            <a:pPr lvl="0" algn="l">
              <a:lnSpc>
                <a:spcPct val="107899"/>
              </a:lnSpc>
            </a:pPr>
            <a:r>
              <a:rPr lang="en-US" altLang="ko-KR" sz="4000" b="0" i="0" u="none" strike="noStrike" dirty="0">
                <a:solidFill>
                  <a:srgbClr val="4C680F"/>
                </a:solidFill>
                <a:ea typeface="Pretendard Regular"/>
              </a:rPr>
              <a:t>: </a:t>
            </a:r>
            <a:r>
              <a:rPr lang="ko-KR" altLang="en-US" sz="4000" b="0" i="0" u="none" strike="noStrike" dirty="0">
                <a:solidFill>
                  <a:srgbClr val="4C680F"/>
                </a:solidFill>
                <a:ea typeface="Pretendard Regular"/>
              </a:rPr>
              <a:t>탐지 </a:t>
            </a:r>
            <a:endParaRPr lang="en-US" sz="4000" b="0" i="0" u="none" strike="noStrike" dirty="0">
              <a:solidFill>
                <a:srgbClr val="4C680F"/>
              </a:solidFill>
              <a:latin typeface="Pretendard Regular"/>
            </a:endParaRPr>
          </a:p>
        </p:txBody>
      </p:sp>
      <p:pic>
        <p:nvPicPr>
          <p:cNvPr id="28" name="Picture 4" descr="Intel RealSense Depth Camera D455 – Intel® RealSense™ Depth and Tracking  Cameras">
            <a:extLst>
              <a:ext uri="{FF2B5EF4-FFF2-40B4-BE49-F238E27FC236}">
                <a16:creationId xmlns:a16="http://schemas.microsoft.com/office/drawing/2014/main" id="{03526A63-4368-8A77-F73A-A786E79D3DC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595649" y="3829453"/>
            <a:ext cx="3942938" cy="1396457"/>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2D75BE73-0181-7D51-3933-3A9B16657975}"/>
              </a:ext>
            </a:extLst>
          </p:cNvPr>
          <p:cNvSpPr txBox="1"/>
          <p:nvPr/>
        </p:nvSpPr>
        <p:spPr>
          <a:xfrm>
            <a:off x="5800638" y="5169237"/>
            <a:ext cx="4289063" cy="369332"/>
          </a:xfrm>
          <a:prstGeom prst="rect">
            <a:avLst/>
          </a:prstGeom>
          <a:noFill/>
        </p:spPr>
        <p:txBody>
          <a:bodyPr wrap="square">
            <a:spAutoFit/>
          </a:bodyPr>
          <a:lstStyle/>
          <a:p>
            <a:r>
              <a:rPr lang="ko-KR" altLang="en-US" dirty="0">
                <a:solidFill>
                  <a:srgbClr val="4C680F"/>
                </a:solidFill>
                <a:latin typeface="Pretendard Regular" panose="020B0600000101010101" charset="-127"/>
                <a:ea typeface="Pretendard Regular" panose="020B0600000101010101" charset="-127"/>
              </a:rPr>
              <a:t>▶</a:t>
            </a:r>
            <a:r>
              <a:rPr lang="en-US" altLang="ko-KR" dirty="0">
                <a:solidFill>
                  <a:srgbClr val="4C680F"/>
                </a:solidFill>
                <a:latin typeface="Pretendard Regular" panose="020B0600000101010101" charset="-127"/>
                <a:ea typeface="Pretendard Regular" panose="020B0600000101010101" charset="-127"/>
              </a:rPr>
              <a:t> Intel RealSense Depth Camera D455</a:t>
            </a:r>
            <a:endParaRPr lang="ko-KR" altLang="en-US" dirty="0">
              <a:solidFill>
                <a:srgbClr val="4C680F"/>
              </a:solidFill>
              <a:latin typeface="Pretendard Regular" panose="020B0600000101010101" charset="-127"/>
              <a:ea typeface="Pretendard Regular" panose="020B0600000101010101" charset="-127"/>
            </a:endParaRPr>
          </a:p>
        </p:txBody>
      </p:sp>
      <p:sp>
        <p:nvSpPr>
          <p:cNvPr id="2" name="TextBox 1">
            <a:extLst>
              <a:ext uri="{FF2B5EF4-FFF2-40B4-BE49-F238E27FC236}">
                <a16:creationId xmlns:a16="http://schemas.microsoft.com/office/drawing/2014/main" id="{C3034462-E020-6A1F-352A-F2D1C64D8488}"/>
              </a:ext>
            </a:extLst>
          </p:cNvPr>
          <p:cNvSpPr txBox="1"/>
          <p:nvPr/>
        </p:nvSpPr>
        <p:spPr>
          <a:xfrm>
            <a:off x="14020800" y="313014"/>
            <a:ext cx="5203107" cy="369332"/>
          </a:xfrm>
          <a:prstGeom prst="rect">
            <a:avLst/>
          </a:prstGeom>
          <a:noFill/>
        </p:spPr>
        <p:txBody>
          <a:bodyPr wrap="square">
            <a:spAutoFit/>
          </a:bodyPr>
          <a:lstStyle/>
          <a:p>
            <a:r>
              <a:rPr lang="ko-KR" altLang="en-US" dirty="0">
                <a:solidFill>
                  <a:srgbClr val="4C680F"/>
                </a:solidFill>
                <a:latin typeface="Pretendard ExtraLight" panose="020B0600000101010101" charset="-127"/>
                <a:ea typeface="Pretendard ExtraLight" panose="020B0600000101010101" charset="-127"/>
              </a:rPr>
              <a:t>출처</a:t>
            </a:r>
            <a:r>
              <a:rPr lang="en-US" altLang="ko-KR" dirty="0">
                <a:solidFill>
                  <a:srgbClr val="4C680F"/>
                </a:solidFill>
                <a:latin typeface="Pretendard ExtraLight" panose="020B0600000101010101" charset="-127"/>
                <a:ea typeface="Pretendard ExtraLight" panose="020B0600000101010101" charset="-127"/>
              </a:rPr>
              <a:t>: ChatGPT </a:t>
            </a:r>
            <a:r>
              <a:rPr lang="ko-KR" altLang="en-US" dirty="0">
                <a:solidFill>
                  <a:srgbClr val="4C680F"/>
                </a:solidFill>
                <a:latin typeface="Pretendard ExtraLight" panose="020B0600000101010101" charset="-127"/>
                <a:ea typeface="Pretendard ExtraLight" panose="020B0600000101010101" charset="-127"/>
              </a:rPr>
              <a:t>이미지 </a:t>
            </a:r>
            <a:r>
              <a:rPr lang="ko-KR" altLang="en-US" dirty="0" err="1">
                <a:solidFill>
                  <a:srgbClr val="4C680F"/>
                </a:solidFill>
                <a:latin typeface="Pretendard ExtraLight" panose="020B0600000101010101" charset="-127"/>
                <a:ea typeface="Pretendard ExtraLight" panose="020B0600000101010101" charset="-127"/>
              </a:rPr>
              <a:t>생성기</a:t>
            </a:r>
            <a:endParaRPr lang="ko-KR" altLang="en-US" dirty="0">
              <a:solidFill>
                <a:srgbClr val="4C680F"/>
              </a:solidFill>
              <a:latin typeface="Pretendard ExtraLight" panose="020B0600000101010101" charset="-127"/>
              <a:ea typeface="Pretendard ExtraLight" panose="020B0600000101010101" charset="-127"/>
            </a:endParaRPr>
          </a:p>
        </p:txBody>
      </p:sp>
    </p:spTree>
    <p:extLst>
      <p:ext uri="{BB962C8B-B14F-4D97-AF65-F5344CB8AC3E}">
        <p14:creationId xmlns:p14="http://schemas.microsoft.com/office/powerpoint/2010/main" val="4170562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39527f8f-bfa4-489b-a94e-f79a5ac2ff6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문서" ma:contentTypeID="0x010100416DE6E40522A540BEC6D814BD733B86" ma:contentTypeVersion="5" ma:contentTypeDescription="새 문서를 만듭니다." ma:contentTypeScope="" ma:versionID="f938ce02bcb5ee4cae8f7c0a565d194b">
  <xsd:schema xmlns:xsd="http://www.w3.org/2001/XMLSchema" xmlns:xs="http://www.w3.org/2001/XMLSchema" xmlns:p="http://schemas.microsoft.com/office/2006/metadata/properties" xmlns:ns3="39527f8f-bfa4-489b-a94e-f79a5ac2ff64" targetNamespace="http://schemas.microsoft.com/office/2006/metadata/properties" ma:root="true" ma:fieldsID="2a6595e2e2a3506ba4d7ec36045013fe" ns3:_="">
    <xsd:import namespace="39527f8f-bfa4-489b-a94e-f79a5ac2ff64"/>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9527f8f-bfa4-489b-a94e-f79a5ac2ff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5AEB926-E45B-4F34-B73D-D781342092F5}">
  <ds:schemaRefs>
    <ds:schemaRef ds:uri="http://schemas.microsoft.com/sharepoint/v3/contenttype/forms"/>
  </ds:schemaRefs>
</ds:datastoreItem>
</file>

<file path=customXml/itemProps2.xml><?xml version="1.0" encoding="utf-8"?>
<ds:datastoreItem xmlns:ds="http://schemas.openxmlformats.org/officeDocument/2006/customXml" ds:itemID="{FB3E8F19-D69C-4F03-B5EE-C05AB5E41BBA}">
  <ds:schemaRefs>
    <ds:schemaRef ds:uri="http://schemas.microsoft.com/office/2006/documentManagement/types"/>
    <ds:schemaRef ds:uri="http://schemas.microsoft.com/office/2006/metadata/properties"/>
    <ds:schemaRef ds:uri="http://purl.org/dc/elements/1.1/"/>
    <ds:schemaRef ds:uri="http://www.w3.org/XML/1998/namespace"/>
    <ds:schemaRef ds:uri="http://schemas.openxmlformats.org/package/2006/metadata/core-properties"/>
    <ds:schemaRef ds:uri="http://purl.org/dc/terms/"/>
    <ds:schemaRef ds:uri="http://purl.org/dc/dcmitype/"/>
    <ds:schemaRef ds:uri="http://schemas.microsoft.com/office/infopath/2007/PartnerControls"/>
    <ds:schemaRef ds:uri="39527f8f-bfa4-489b-a94e-f79a5ac2ff64"/>
  </ds:schemaRefs>
</ds:datastoreItem>
</file>

<file path=customXml/itemProps3.xml><?xml version="1.0" encoding="utf-8"?>
<ds:datastoreItem xmlns:ds="http://schemas.openxmlformats.org/officeDocument/2006/customXml" ds:itemID="{46CA49D6-3397-402A-9872-351B7FF7D7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9527f8f-bfa4-489b-a94e-f79a5ac2ff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677</TotalTime>
  <Words>1794</Words>
  <Application>Microsoft Office PowerPoint</Application>
  <PresentationFormat>사용자 지정</PresentationFormat>
  <Paragraphs>401</Paragraphs>
  <Slides>20</Slides>
  <Notes>15</Notes>
  <HiddenSlides>0</HiddenSlides>
  <MMClips>0</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20</vt:i4>
      </vt:variant>
    </vt:vector>
  </HeadingPairs>
  <TitlesOfParts>
    <vt:vector size="30" baseType="lpstr">
      <vt:lpstr>Pretendard Black</vt:lpstr>
      <vt:lpstr>맑은 고딕</vt:lpstr>
      <vt:lpstr>Pretendard ExtraLight</vt:lpstr>
      <vt:lpstr>Arial</vt:lpstr>
      <vt:lpstr>함초롬돋움</vt:lpstr>
      <vt:lpstr>Pretendard Regular</vt:lpstr>
      <vt:lpstr>Calibri</vt:lpstr>
      <vt:lpstr>Pretendard ExtraBold</vt:lpstr>
      <vt:lpstr>굴림</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DaEun</dc:creator>
  <cp:lastModifiedBy>백민우</cp:lastModifiedBy>
  <cp:revision>14</cp:revision>
  <dcterms:created xsi:type="dcterms:W3CDTF">2006-08-16T00:00:00Z</dcterms:created>
  <dcterms:modified xsi:type="dcterms:W3CDTF">2025-10-29T07:23:00Z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0x010100416DE6E40522A540BEC6D814BD733B86</vt:lpwstr>
  </property>
</Properties>
</file>